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6" r:id="rId2"/>
    <p:sldMasterId id="2147484331" r:id="rId3"/>
    <p:sldMasterId id="2147487598" r:id="rId4"/>
    <p:sldMasterId id="2147487613" r:id="rId5"/>
    <p:sldMasterId id="2147487626" r:id="rId6"/>
    <p:sldMasterId id="2147487638" r:id="rId7"/>
    <p:sldMasterId id="2147487678" r:id="rId8"/>
    <p:sldMasterId id="2147487691" r:id="rId9"/>
  </p:sldMasterIdLst>
  <p:notesMasterIdLst>
    <p:notesMasterId r:id="rId40"/>
  </p:notesMasterIdLst>
  <p:sldIdLst>
    <p:sldId id="276" r:id="rId10"/>
    <p:sldId id="533" r:id="rId11"/>
    <p:sldId id="432" r:id="rId12"/>
    <p:sldId id="513" r:id="rId13"/>
    <p:sldId id="514" r:id="rId14"/>
    <p:sldId id="516" r:id="rId15"/>
    <p:sldId id="476" r:id="rId16"/>
    <p:sldId id="538" r:id="rId17"/>
    <p:sldId id="319" r:id="rId18"/>
    <p:sldId id="376" r:id="rId19"/>
    <p:sldId id="468" r:id="rId20"/>
    <p:sldId id="470" r:id="rId21"/>
    <p:sldId id="535" r:id="rId22"/>
    <p:sldId id="536" r:id="rId23"/>
    <p:sldId id="543" r:id="rId24"/>
    <p:sldId id="479" r:id="rId25"/>
    <p:sldId id="480" r:id="rId26"/>
    <p:sldId id="481" r:id="rId27"/>
    <p:sldId id="539" r:id="rId28"/>
    <p:sldId id="542" r:id="rId29"/>
    <p:sldId id="544" r:id="rId30"/>
    <p:sldId id="540" r:id="rId31"/>
    <p:sldId id="541" r:id="rId32"/>
    <p:sldId id="520" r:id="rId33"/>
    <p:sldId id="524" r:id="rId34"/>
    <p:sldId id="526" r:id="rId35"/>
    <p:sldId id="527" r:id="rId36"/>
    <p:sldId id="530" r:id="rId37"/>
    <p:sldId id="529" r:id="rId38"/>
    <p:sldId id="537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91" d="100"/>
          <a:sy n="91" d="100"/>
        </p:scale>
        <p:origin x="-2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4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4D21A8-DF26-4C70-BC3D-8B0A3E9C93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96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4F979-53B7-4430-8F24-3D78A187D4BA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>
                <a:latin typeface="Calibri" charset="0"/>
              </a:rPr>
              <a:t>Last but not least – our latest program’s name </a:t>
            </a:r>
            <a:r>
              <a:rPr lang="en-GB">
                <a:latin typeface="Calibri" charset="0"/>
              </a:rPr>
              <a:t>“</a:t>
            </a:r>
            <a:r>
              <a:rPr lang="hu-HU" altLang="ja-JP">
                <a:latin typeface="Calibri" charset="0"/>
              </a:rPr>
              <a:t>tantudsz</a:t>
            </a:r>
            <a:r>
              <a:rPr lang="hu-HU">
                <a:latin typeface="Calibri" charset="0"/>
              </a:rPr>
              <a:t>”</a:t>
            </a:r>
            <a:r>
              <a:rPr lang="hu-HU" altLang="ja-JP">
                <a:latin typeface="Calibri" charset="0"/>
              </a:rPr>
              <a:t> that is under elaboration. </a:t>
            </a:r>
          </a:p>
          <a:p>
            <a:endParaRPr lang="hu-HU">
              <a:latin typeface="Calibri" charset="0"/>
            </a:endParaRPr>
          </a:p>
          <a:p>
            <a:r>
              <a:rPr lang="hu-HU">
                <a:latin typeface="Calibri" charset="0"/>
              </a:rPr>
              <a:t>It is for all levels of education where students and younger children will be involved in health education not only </a:t>
            </a:r>
            <a:r>
              <a:rPr lang="en-GB">
                <a:latin typeface="Calibri" charset="0"/>
              </a:rPr>
              <a:t>as </a:t>
            </a:r>
            <a:r>
              <a:rPr lang="hu-HU">
                <a:latin typeface="Calibri" charset="0"/>
              </a:rPr>
              <a:t>recipients, but also as active participants. In this program they will use really colourful methods to teach each other under the tutoring</a:t>
            </a:r>
            <a:r>
              <a:rPr lang="en-GB">
                <a:latin typeface="Calibri" charset="0"/>
              </a:rPr>
              <a:t> of</a:t>
            </a:r>
            <a:r>
              <a:rPr lang="hu-HU">
                <a:latin typeface="Calibri" charset="0"/>
              </a:rPr>
              <a:t> their professors and teachers. The main idea came from professor Helga Feith who is my colle</a:t>
            </a:r>
            <a:r>
              <a:rPr lang="en-GB">
                <a:latin typeface="Calibri" charset="0"/>
              </a:rPr>
              <a:t>a</a:t>
            </a:r>
            <a:r>
              <a:rPr lang="hu-HU">
                <a:latin typeface="Calibri" charset="0"/>
              </a:rPr>
              <a:t>gue, </a:t>
            </a:r>
            <a:r>
              <a:rPr lang="en-GB">
                <a:latin typeface="Calibri" charset="0"/>
              </a:rPr>
              <a:t>and </a:t>
            </a:r>
            <a:r>
              <a:rPr lang="hu-HU">
                <a:latin typeface="Calibri" charset="0"/>
              </a:rPr>
              <a:t>works here at the Faculty of Health Sciences as the leader of Department of Social Science.</a:t>
            </a:r>
          </a:p>
          <a:p>
            <a:endParaRPr lang="hu-HU">
              <a:latin typeface="Calibri" charset="0"/>
            </a:endParaRPr>
          </a:p>
          <a:p>
            <a:r>
              <a:rPr lang="hu-HU">
                <a:latin typeface="Calibri" charset="0"/>
              </a:rPr>
              <a:t>We’ve just won a grant to work out this new program, so I won’t go into details right now, but I’m sure that she can report next year about its progress and success.</a:t>
            </a:r>
          </a:p>
          <a:p>
            <a:endParaRPr lang="hu-HU">
              <a:latin typeface="Calibri" charset="0"/>
            </a:endParaRPr>
          </a:p>
        </p:txBody>
      </p:sp>
      <p:sp>
        <p:nvSpPr>
          <p:cNvPr id="12493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C6F882-B1F4-E44F-9DE4-BA3EC8FE6C0E}" type="slidenum">
              <a:rPr lang="hu-HU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28</a:t>
            </a:fld>
            <a:endParaRPr lang="hu-HU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Professor </a:t>
            </a:r>
            <a:r>
              <a:rPr lang="hu-HU" dirty="0" smtClean="0">
                <a:ea typeface="+mn-ea"/>
                <a:cs typeface="+mn-cs"/>
              </a:rPr>
              <a:t>of </a:t>
            </a:r>
            <a:r>
              <a:rPr lang="hu-HU" dirty="0" err="1" smtClean="0">
                <a:ea typeface="+mn-ea"/>
                <a:cs typeface="+mn-cs"/>
              </a:rPr>
              <a:t>psychology</a:t>
            </a:r>
            <a:r>
              <a:rPr lang="hu-HU" dirty="0" smtClean="0">
                <a:ea typeface="+mn-ea"/>
                <a:cs typeface="+mn-cs"/>
              </a:rPr>
              <a:t> </a:t>
            </a:r>
            <a:r>
              <a:rPr lang="en-GB" dirty="0" smtClean="0">
                <a:ea typeface="+mn-ea"/>
                <a:cs typeface="+mn-cs"/>
              </a:rPr>
              <a:t>Maria Kopp and Professor of Immunology and genomics </a:t>
            </a:r>
            <a:r>
              <a:rPr lang="hu-HU" dirty="0" smtClean="0">
                <a:ea typeface="+mn-ea"/>
                <a:cs typeface="+mn-cs"/>
              </a:rPr>
              <a:t>András Falus</a:t>
            </a:r>
            <a:r>
              <a:rPr lang="en-GB" dirty="0" smtClean="0">
                <a:ea typeface="+mn-ea"/>
                <a:cs typeface="+mn-cs"/>
              </a:rPr>
              <a:t> joined forces and laid the foundation of the </a:t>
            </a:r>
            <a:r>
              <a:rPr lang="en-GB" dirty="0" err="1" smtClean="0">
                <a:ea typeface="+mn-ea"/>
                <a:cs typeface="+mn-cs"/>
              </a:rPr>
              <a:t>Eduvital</a:t>
            </a:r>
            <a:r>
              <a:rPr lang="en-GB" dirty="0" smtClean="0">
                <a:ea typeface="+mn-ea"/>
                <a:cs typeface="+mn-cs"/>
              </a:rPr>
              <a:t> concept. </a:t>
            </a:r>
            <a:r>
              <a:rPr lang="hu-HU" dirty="0" err="1" smtClean="0">
                <a:effectLst>
                  <a:glow rad="228600">
                    <a:srgbClr val="FFFFFF"/>
                  </a:glow>
                </a:effectLst>
              </a:rPr>
              <a:t>Other</a:t>
            </a:r>
            <a:r>
              <a:rPr lang="en-US" dirty="0" smtClean="0">
                <a:effectLst>
                  <a:glow rad="228600">
                    <a:srgbClr val="FFFFFF"/>
                  </a:glow>
                </a:effectLst>
              </a:rPr>
              <a:t> experts</a:t>
            </a:r>
            <a:r>
              <a:rPr lang="hu-HU" dirty="0" smtClean="0">
                <a:effectLst>
                  <a:glow rad="228600">
                    <a:srgbClr val="FFFFFF"/>
                  </a:glow>
                </a:effectLst>
              </a:rPr>
              <a:t> </a:t>
            </a:r>
            <a:r>
              <a:rPr lang="en-GB" dirty="0" smtClean="0">
                <a:ea typeface="+mn-ea"/>
                <a:cs typeface="+mn-cs"/>
              </a:rPr>
              <a:t>soon joined them in their mission. It was a special momentum, and a very much welcomed fact that two</a:t>
            </a:r>
            <a:r>
              <a:rPr lang="hu-HU" dirty="0" smtClean="0">
                <a:ea typeface="+mn-ea"/>
                <a:cs typeface="+mn-cs"/>
              </a:rPr>
              <a:t> (</a:t>
            </a:r>
            <a:r>
              <a:rPr lang="hu-HU" dirty="0" err="1" smtClean="0">
                <a:ea typeface="+mn-ea"/>
                <a:cs typeface="+mn-cs"/>
              </a:rPr>
              <a:t>later</a:t>
            </a:r>
            <a:r>
              <a:rPr lang="hu-HU" dirty="0" smtClean="0">
                <a:ea typeface="+mn-ea"/>
                <a:cs typeface="+mn-cs"/>
              </a:rPr>
              <a:t> more)</a:t>
            </a:r>
            <a:r>
              <a:rPr lang="en-GB" dirty="0" smtClean="0">
                <a:ea typeface="+mn-ea"/>
                <a:cs typeface="+mn-cs"/>
              </a:rPr>
              <a:t> people from those different fields of science, recognised the importance of cooperation.</a:t>
            </a:r>
            <a:endParaRPr lang="hu-HU" dirty="0" smtClean="0">
              <a:ea typeface="+mn-ea"/>
              <a:cs typeface="+mn-cs"/>
            </a:endParaRPr>
          </a:p>
          <a:p>
            <a:pPr>
              <a:defRPr/>
            </a:pPr>
            <a:endParaRPr lang="hu-HU" dirty="0" smtClean="0">
              <a:effectLst>
                <a:glow rad="228600">
                  <a:srgbClr val="FFFFFF"/>
                </a:glow>
              </a:effectLst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It was with great sadness and regret that Professor Kopp passed away soon after, but her lifelong work and mission continues to live on.</a:t>
            </a:r>
            <a:r>
              <a:rPr lang="en-GB" dirty="0" smtClean="0">
                <a:ea typeface="+mn-ea"/>
                <a:cs typeface="+mn-cs"/>
              </a:rPr>
              <a:t> </a:t>
            </a:r>
            <a:endParaRPr lang="hu-HU" dirty="0" smtClean="0">
              <a:ea typeface="+mn-ea"/>
              <a:cs typeface="+mn-cs"/>
            </a:endParaRPr>
          </a:p>
          <a:p>
            <a:pPr>
              <a:defRPr/>
            </a:pPr>
            <a:endParaRPr lang="hu-HU" dirty="0" smtClean="0">
              <a:effectLst>
                <a:glow rad="228600">
                  <a:srgbClr val="FFFFFF"/>
                </a:glo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EDUVITAL NET has been founded and operate</a:t>
            </a:r>
            <a:r>
              <a:rPr lang="hu-HU" dirty="0" smtClean="0"/>
              <a:t>d </a:t>
            </a:r>
            <a:r>
              <a:rPr lang="en-US" dirty="0" smtClean="0"/>
              <a:t>with a university foundation in its background.  Also with the help of the network and infrastructure of the Society for the Dissemination of Scientific Knowledge of Hungary,</a:t>
            </a:r>
            <a:r>
              <a:rPr lang="hu-HU" dirty="0" smtClean="0"/>
              <a:t> that is the oldest adult education </a:t>
            </a:r>
            <a:r>
              <a:rPr lang="hu-HU" dirty="0" err="1" smtClean="0"/>
              <a:t>organisation</a:t>
            </a:r>
            <a:r>
              <a:rPr lang="hu-HU" dirty="0" smtClean="0"/>
              <a:t> </a:t>
            </a:r>
            <a:r>
              <a:rPr lang="hu-HU" dirty="0" err="1" smtClean="0"/>
              <a:t>inour</a:t>
            </a:r>
            <a:r>
              <a:rPr lang="hu-HU" dirty="0" smtClean="0"/>
              <a:t> country.</a:t>
            </a:r>
            <a:r>
              <a:rPr lang="en-US" dirty="0" smtClean="0">
                <a:ea typeface="+mn-ea"/>
                <a:cs typeface="+mn-cs"/>
              </a:rPr>
              <a:t> </a:t>
            </a:r>
            <a:endParaRPr lang="hu-HU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u="sng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u="sng" dirty="0" smtClean="0"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b="1" u="sng" dirty="0" smtClean="0">
              <a:ea typeface="+mn-ea"/>
              <a:cs typeface="+mn-cs"/>
            </a:endParaRPr>
          </a:p>
        </p:txBody>
      </p:sp>
      <p:sp>
        <p:nvSpPr>
          <p:cNvPr id="1064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8BDF75-30BD-3E46-A1B1-C5BEB0CFF9CE}" type="slidenum">
              <a:rPr lang="hu-HU" sz="1200">
                <a:latin typeface="Calibri" charset="0"/>
                <a:cs typeface="Arial" charset="0"/>
              </a:rPr>
              <a:pPr eaLnBrk="1" hangingPunct="1"/>
              <a:t>5</a:t>
            </a:fld>
            <a:endParaRPr lang="hu-HU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957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B37B45-094B-C74C-B591-78ADE9D7E181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443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0BAE4-0463-4C6E-9BB0-05757CEF42D2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46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6F1D0-CAEA-4191-8501-A13B617EF2D5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2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497D3-BB14-4C92-B2C4-402D6A104338}" type="slidenum">
              <a:rPr lang="hu-H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hu-H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263FF-D5AA-4253-AEC7-9A0D2DB417B3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70E8C-6A9F-442E-A391-2CC660870399}" type="slidenum">
              <a:rPr lang="hu-HU"/>
              <a:pPr/>
              <a:t>15</a:t>
            </a:fld>
            <a:endParaRPr lang="hu-H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659B-B0AF-437C-AECA-DB115053F3FB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A58B-2914-454D-9E7C-5401208BF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06A6-CA6A-4C57-A2B5-21D5A63644B7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FBB2-70B8-410A-8363-849509B7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290A-415D-4E28-962C-D4865DD0AE8D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4917-F355-4C82-93AA-AEBD9F2B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527770-E547-40D5-AA29-24EC520177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890EB902-AC5C-4E7A-809E-24750F4390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C54364E3-B098-4497-B5CD-C6FA50FFDA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4D473467-D978-4DF6-A0CA-4B64AADBD6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DD59271D-00C4-4F93-BCE5-BF55DCDC04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1996DE46-88D2-4C2E-BF8A-93D110336E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3E8CC42E-E1A1-4311-AE44-B5FA502729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0BD53CB2-EF5D-4265-A016-709310DB3D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DFC3-1D67-43B7-861E-FA6929591BE6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8543-3645-4A30-881E-74BCB36FC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6B978D4F-9DD7-4022-B372-4D5E122E82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6506B3E1-08CD-4DB5-A5F0-9A916B76F7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AB6CB300-3BC2-450C-991D-7A0C5A9F5C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4F7CA29B-A334-4C2E-9A38-5104D46E27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B9495-C66D-42FC-B85F-96C935346C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5FD9-0406-41CB-B683-A9BADEF520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97DC7-6695-4774-8A97-7EC43B0FB1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5DF2-7AF9-4EE2-A3B8-EDF6162733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493F-7013-4607-AADF-2F65517AAE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2D5F-8FE6-4555-8BC7-491E0C9037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AC03-A13D-47A2-96BF-B35C92A5A82B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AE06-6590-45AD-B424-D026A2BAF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0259-F58A-4E45-8AE1-36D7F6ED44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A656-2843-4D76-84D9-838C520F44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6806-69DA-4ED9-831C-7221DF3E3E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A7EA-DC5B-4952-AF06-9E13A9C65F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6708-C0F5-4731-8688-BDB436E3BA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0D79-5E5D-42E1-A155-CA521BD87E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D707-433C-449A-9D80-C6CF8ACD03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9E77E-658B-4B7E-A787-19F4A8B6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3540-1A57-4C5E-874F-59B62C12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58B7-14CC-4083-B500-AA32EDC54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9188-CE68-442D-BDFD-AA44A4350813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14EF-2BD6-4A8F-95B5-9DD45B11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6524-441C-49EF-97B9-44A7647A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19EF-3C84-471F-A3E2-729D03E63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1BBF-C6DB-4B53-95D6-E4F43489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C552-307E-497F-B396-95FE1F38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76FC-E19E-45C1-87AE-ADB35BF6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28C89-FF53-4507-9C22-A39B2A07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11D0-D45B-4728-ADD4-7097A75F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1E45-1B90-444E-B189-A70FFFA38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71EB-6D70-4544-A94F-863159A0A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E36C-AFD0-45A1-972B-A4A816DE3823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6277-F87A-4E23-8FD5-A44AA35BF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1D33-EA2F-4845-B4BE-C73753A5B621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4809-0F24-41E3-9EF6-D2CB5080C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6DEB-A177-4A75-9DBC-D0FFC0BBB4CD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BDF2-AD03-4B03-A2FB-AFA3E1EB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3733-568E-4E1C-A47E-CE635844FB0E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AE38-E10D-4ECF-A835-26A1B1F5A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312C-2107-4304-B49F-FDCF8005D3AA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FD82-B60F-4FBE-9852-358E907F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6" indent="0">
              <a:buNone/>
              <a:defRPr sz="2000" b="1"/>
            </a:lvl2pPr>
            <a:lvl3pPr marL="912172" indent="0">
              <a:buNone/>
              <a:defRPr sz="1800" b="1"/>
            </a:lvl3pPr>
            <a:lvl4pPr marL="1368259" indent="0">
              <a:buNone/>
              <a:defRPr sz="1600" b="1"/>
            </a:lvl4pPr>
            <a:lvl5pPr marL="1824343" indent="0">
              <a:buNone/>
              <a:defRPr sz="1600" b="1"/>
            </a:lvl5pPr>
            <a:lvl6pPr marL="2280428" indent="0">
              <a:buNone/>
              <a:defRPr sz="1600" b="1"/>
            </a:lvl6pPr>
            <a:lvl7pPr marL="2736515" indent="0">
              <a:buNone/>
              <a:defRPr sz="1600" b="1"/>
            </a:lvl7pPr>
            <a:lvl8pPr marL="3192597" indent="0">
              <a:buNone/>
              <a:defRPr sz="1600" b="1"/>
            </a:lvl8pPr>
            <a:lvl9pPr marL="3648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6" indent="0">
              <a:buNone/>
              <a:defRPr sz="2000" b="1"/>
            </a:lvl2pPr>
            <a:lvl3pPr marL="912172" indent="0">
              <a:buNone/>
              <a:defRPr sz="1800" b="1"/>
            </a:lvl3pPr>
            <a:lvl4pPr marL="1368259" indent="0">
              <a:buNone/>
              <a:defRPr sz="1600" b="1"/>
            </a:lvl4pPr>
            <a:lvl5pPr marL="1824343" indent="0">
              <a:buNone/>
              <a:defRPr sz="1600" b="1"/>
            </a:lvl5pPr>
            <a:lvl6pPr marL="2280428" indent="0">
              <a:buNone/>
              <a:defRPr sz="1600" b="1"/>
            </a:lvl6pPr>
            <a:lvl7pPr marL="2736515" indent="0">
              <a:buNone/>
              <a:defRPr sz="1600" b="1"/>
            </a:lvl7pPr>
            <a:lvl8pPr marL="3192597" indent="0">
              <a:buNone/>
              <a:defRPr sz="1600" b="1"/>
            </a:lvl8pPr>
            <a:lvl9pPr marL="3648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899A-F9DD-4FF6-8047-259240D128C0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498C-9B89-46E8-9390-5926C79D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EF84-D328-46A2-8165-96DD6A6CFD74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C03D-E520-4914-9248-71DFD4C3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1624-489A-45F0-AE3B-14BF12A8CAFA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23C7-6106-48BA-A289-BE4594A1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86" indent="0">
              <a:buNone/>
              <a:defRPr sz="1200"/>
            </a:lvl2pPr>
            <a:lvl3pPr marL="912172" indent="0">
              <a:buNone/>
              <a:defRPr sz="1000"/>
            </a:lvl3pPr>
            <a:lvl4pPr marL="1368259" indent="0">
              <a:buNone/>
              <a:defRPr sz="900"/>
            </a:lvl4pPr>
            <a:lvl5pPr marL="1824343" indent="0">
              <a:buNone/>
              <a:defRPr sz="900"/>
            </a:lvl5pPr>
            <a:lvl6pPr marL="2280428" indent="0">
              <a:buNone/>
              <a:defRPr sz="900"/>
            </a:lvl6pPr>
            <a:lvl7pPr marL="2736515" indent="0">
              <a:buNone/>
              <a:defRPr sz="900"/>
            </a:lvl7pPr>
            <a:lvl8pPr marL="3192597" indent="0">
              <a:buNone/>
              <a:defRPr sz="900"/>
            </a:lvl8pPr>
            <a:lvl9pPr marL="3648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3331-C79C-4B11-83B3-EBE21464E0D1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14EC-DFD8-4A34-A22A-804FFB807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86" indent="0">
              <a:buNone/>
              <a:defRPr sz="2800"/>
            </a:lvl2pPr>
            <a:lvl3pPr marL="912172" indent="0">
              <a:buNone/>
              <a:defRPr sz="2400"/>
            </a:lvl3pPr>
            <a:lvl4pPr marL="1368259" indent="0">
              <a:buNone/>
              <a:defRPr sz="2000"/>
            </a:lvl4pPr>
            <a:lvl5pPr marL="1824343" indent="0">
              <a:buNone/>
              <a:defRPr sz="2000"/>
            </a:lvl5pPr>
            <a:lvl6pPr marL="2280428" indent="0">
              <a:buNone/>
              <a:defRPr sz="2000"/>
            </a:lvl6pPr>
            <a:lvl7pPr marL="2736515" indent="0">
              <a:buNone/>
              <a:defRPr sz="2000"/>
            </a:lvl7pPr>
            <a:lvl8pPr marL="3192597" indent="0">
              <a:buNone/>
              <a:defRPr sz="2000"/>
            </a:lvl8pPr>
            <a:lvl9pPr marL="36486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86" indent="0">
              <a:buNone/>
              <a:defRPr sz="1200"/>
            </a:lvl2pPr>
            <a:lvl3pPr marL="912172" indent="0">
              <a:buNone/>
              <a:defRPr sz="1000"/>
            </a:lvl3pPr>
            <a:lvl4pPr marL="1368259" indent="0">
              <a:buNone/>
              <a:defRPr sz="900"/>
            </a:lvl4pPr>
            <a:lvl5pPr marL="1824343" indent="0">
              <a:buNone/>
              <a:defRPr sz="900"/>
            </a:lvl5pPr>
            <a:lvl6pPr marL="2280428" indent="0">
              <a:buNone/>
              <a:defRPr sz="900"/>
            </a:lvl6pPr>
            <a:lvl7pPr marL="2736515" indent="0">
              <a:buNone/>
              <a:defRPr sz="900"/>
            </a:lvl7pPr>
            <a:lvl8pPr marL="3192597" indent="0">
              <a:buNone/>
              <a:defRPr sz="900"/>
            </a:lvl8pPr>
            <a:lvl9pPr marL="3648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15F8-9426-4D2A-B34E-CA285E1B7CC9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9346-A335-4721-86BA-3B54BD133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E42E-7D47-443C-B8CE-91483E9567EE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8AD8-112C-41F5-951F-FD56FD43A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299A-0F2F-49F9-868A-D4299FE4D659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4689-B3E1-4B9B-9134-C3AC82E52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6DE6-66EC-4891-B8EB-34B85EEA26B2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BB47-4DE5-4441-980B-8C50E760A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A2D11-F612-47AD-BCAA-64D1F9B6CF5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F84F-BAB6-4321-9952-0E4A7149A93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FF680-6F57-41F9-BB16-16EB8AC73CA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1F33-09B2-403B-8AB7-B83C25E3932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858D0-A880-4386-A269-2E13CC5D741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024D-FE43-4D27-BD13-354861FE797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D973A-42D6-4DB7-9A48-F2C213E82B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113E-6613-4C79-B830-0BCCD227845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A1E1-C994-42D7-A139-428D955AC4C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63178-776C-417B-8F9D-ED97A5BC0B4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B82E-0B9F-4DC5-B9F1-8160A1918670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705C-2AC2-4147-8481-CFE74C5E3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A8E9-6227-46F3-8F69-EF6160F1F2F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CB5DE-88BA-4E64-98C7-81575805BA7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06EED3-1BED-4D28-93DE-A200F9C8FA7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4D1F49-DF90-46DC-BF6C-FFD58E1AAE0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F7ED-87BC-4204-B60F-282F5AF1A2D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5C17-8A99-43B1-801F-64EC57E631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034F-9EFB-47E4-9255-B76942667F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2D1F-51B4-404E-99AD-03600FB21B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6EC4-ECF4-4FB8-9D81-1C9A45A7A1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56C5-82FC-48E9-BFBD-56E7A7713E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9CE1-E514-4B29-86E8-0B440F087163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71A9-525A-46DF-B250-E9C93B24C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7DD5-35C7-4F43-8B9B-C739899771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FE12-B30E-4A56-8FBC-A04A8C2828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8CF-5512-4C3C-BA40-47C26D24C2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E800-C81E-4BF9-B15E-3F1C281AD8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0688-0497-43C3-BF6D-09682B6B5C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E04F5-DA1C-4D7B-87CE-43D5A6A29E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OEFI - Fridrich Elbert Alapítvány, 2010. április 22.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5C17-8A99-43B1-801F-64EC57E6317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2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034F-9EFB-47E4-9255-B76942667F5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58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2D1F-51B4-404E-99AD-03600FB21B3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4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B481-85BD-4A74-AEEE-9A1498F96B1D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3D64-21AC-46D5-82CD-EAE3B8DDA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6EC4-ECF4-4FB8-9D81-1C9A45A7A1F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72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56C5-82FC-48E9-BFBD-56E7A7713E1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35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7DD5-35C7-4F43-8B9B-C7398997715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917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FE12-B30E-4A56-8FBC-A04A8C2828E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66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8CF-5512-4C3C-BA40-47C26D24C28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8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E800-C81E-4BF9-B15E-3F1C281AD82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354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0688-0497-43C3-BF6D-09682B6B5C3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272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E04F5-DA1C-4D7B-87CE-43D5A6A29E4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57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000000"/>
                </a:solidFill>
              </a:rPr>
              <a:t>OEFI - Fridrich Elbert Alapítvány, 2010. április 22.</a:t>
            </a:r>
          </a:p>
        </p:txBody>
      </p:sp>
    </p:spTree>
    <p:extLst>
      <p:ext uri="{BB962C8B-B14F-4D97-AF65-F5344CB8AC3E}">
        <p14:creationId xmlns:p14="http://schemas.microsoft.com/office/powerpoint/2010/main" val="19315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409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7D698-850F-40E9-85B1-EBE26BB9CB53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96298-A6F9-4804-A5EC-F0B32D73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6" r:id="rId1"/>
    <p:sldLayoutId id="2147487347" r:id="rId2"/>
    <p:sldLayoutId id="2147487348" r:id="rId3"/>
    <p:sldLayoutId id="2147487349" r:id="rId4"/>
    <p:sldLayoutId id="2147487350" r:id="rId5"/>
    <p:sldLayoutId id="2147487351" r:id="rId6"/>
    <p:sldLayoutId id="2147487352" r:id="rId7"/>
    <p:sldLayoutId id="2147487353" r:id="rId8"/>
    <p:sldLayoutId id="2147487354" r:id="rId9"/>
    <p:sldLayoutId id="2147487355" r:id="rId10"/>
    <p:sldLayoutId id="21474873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fld id="{25513F9B-AFF6-4DE3-985B-0467070B24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宋体" pitchFamily="-65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宋体" pitchFamily="-65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宋体" pitchFamily="-65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宋体" pitchFamily="-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04AF7BF-AD6B-40C1-826E-1D70DC34E9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7" r:id="rId1"/>
    <p:sldLayoutId id="2147487588" r:id="rId2"/>
    <p:sldLayoutId id="2147487589" r:id="rId3"/>
    <p:sldLayoutId id="2147487590" r:id="rId4"/>
    <p:sldLayoutId id="2147487591" r:id="rId5"/>
    <p:sldLayoutId id="2147487592" r:id="rId6"/>
    <p:sldLayoutId id="2147487593" r:id="rId7"/>
    <p:sldLayoutId id="2147487594" r:id="rId8"/>
    <p:sldLayoutId id="2147487595" r:id="rId9"/>
    <p:sldLayoutId id="2147487596" r:id="rId10"/>
    <p:sldLayoutId id="21474875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2B1A1C-B521-48F8-B080-B72DAEF887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9" r:id="rId1"/>
    <p:sldLayoutId id="2147487600" r:id="rId2"/>
    <p:sldLayoutId id="2147487601" r:id="rId3"/>
    <p:sldLayoutId id="2147487602" r:id="rId4"/>
    <p:sldLayoutId id="2147487603" r:id="rId5"/>
    <p:sldLayoutId id="2147487604" r:id="rId6"/>
    <p:sldLayoutId id="2147487605" r:id="rId7"/>
    <p:sldLayoutId id="2147487606" r:id="rId8"/>
    <p:sldLayoutId id="2147487607" r:id="rId9"/>
    <p:sldLayoutId id="2147487608" r:id="rId10"/>
    <p:sldLayoutId id="2147487609" r:id="rId11"/>
    <p:sldLayoutId id="2147487610" r:id="rId12"/>
    <p:sldLayoutId id="21474876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96B1A0-8F75-41FC-A4D2-177DBF761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4" r:id="rId1"/>
    <p:sldLayoutId id="2147487615" r:id="rId2"/>
    <p:sldLayoutId id="2147487616" r:id="rId3"/>
    <p:sldLayoutId id="2147487617" r:id="rId4"/>
    <p:sldLayoutId id="2147487618" r:id="rId5"/>
    <p:sldLayoutId id="2147487619" r:id="rId6"/>
    <p:sldLayoutId id="2147487620" r:id="rId7"/>
    <p:sldLayoutId id="2147487621" r:id="rId8"/>
    <p:sldLayoutId id="2147487622" r:id="rId9"/>
    <p:sldLayoutId id="2147487623" r:id="rId10"/>
    <p:sldLayoutId id="2147487624" r:id="rId11"/>
    <p:sldLayoutId id="21474876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3" tIns="45609" rIns="91213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5196122-046E-4953-81C5-775836393B05}" type="datetimeFigureOut">
              <a:rPr lang="en-US"/>
              <a:pPr>
                <a:defRPr/>
              </a:pPr>
              <a:t>16. 06. 22.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918D40F-FFED-41FC-B3B5-B9CC61C31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28" r:id="rId2"/>
    <p:sldLayoutId id="2147487629" r:id="rId3"/>
    <p:sldLayoutId id="2147487630" r:id="rId4"/>
    <p:sldLayoutId id="2147487631" r:id="rId5"/>
    <p:sldLayoutId id="2147487632" r:id="rId6"/>
    <p:sldLayoutId id="2147487633" r:id="rId7"/>
    <p:sldLayoutId id="2147487634" r:id="rId8"/>
    <p:sldLayoutId id="2147487635" r:id="rId9"/>
    <p:sldLayoutId id="2147487636" r:id="rId10"/>
    <p:sldLayoutId id="2147487637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86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172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259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343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74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59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44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29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6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72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59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43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28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15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97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86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F42AE-22E7-4014-A190-24383F4DAE9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9" r:id="rId1"/>
    <p:sldLayoutId id="2147487640" r:id="rId2"/>
    <p:sldLayoutId id="2147487641" r:id="rId3"/>
    <p:sldLayoutId id="2147487642" r:id="rId4"/>
    <p:sldLayoutId id="2147487643" r:id="rId5"/>
    <p:sldLayoutId id="2147487644" r:id="rId6"/>
    <p:sldLayoutId id="2147487645" r:id="rId7"/>
    <p:sldLayoutId id="2147487646" r:id="rId8"/>
    <p:sldLayoutId id="2147487647" r:id="rId9"/>
    <p:sldLayoutId id="2147487648" r:id="rId10"/>
    <p:sldLayoutId id="2147487649" r:id="rId11"/>
    <p:sldLayoutId id="2147487650" r:id="rId12"/>
    <p:sldLayoutId id="2147487651" r:id="rId13"/>
    <p:sldLayoutId id="2147487652" r:id="rId14"/>
    <p:sldLayoutId id="214748765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740648-746C-4A77-8706-548A483C2A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9" r:id="rId1"/>
    <p:sldLayoutId id="2147487680" r:id="rId2"/>
    <p:sldLayoutId id="2147487681" r:id="rId3"/>
    <p:sldLayoutId id="2147487682" r:id="rId4"/>
    <p:sldLayoutId id="2147487683" r:id="rId5"/>
    <p:sldLayoutId id="2147487684" r:id="rId6"/>
    <p:sldLayoutId id="2147487685" r:id="rId7"/>
    <p:sldLayoutId id="2147487686" r:id="rId8"/>
    <p:sldLayoutId id="2147487687" r:id="rId9"/>
    <p:sldLayoutId id="2147487688" r:id="rId10"/>
    <p:sldLayoutId id="2147487689" r:id="rId11"/>
    <p:sldLayoutId id="2147487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740648-746C-4A77-8706-548A483C2A1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2" r:id="rId1"/>
    <p:sldLayoutId id="2147487693" r:id="rId2"/>
    <p:sldLayoutId id="2147487694" r:id="rId3"/>
    <p:sldLayoutId id="2147487695" r:id="rId4"/>
    <p:sldLayoutId id="2147487696" r:id="rId5"/>
    <p:sldLayoutId id="2147487697" r:id="rId6"/>
    <p:sldLayoutId id="2147487698" r:id="rId7"/>
    <p:sldLayoutId id="2147487699" r:id="rId8"/>
    <p:sldLayoutId id="2147487700" r:id="rId9"/>
    <p:sldLayoutId id="2147487701" r:id="rId10"/>
    <p:sldLayoutId id="2147487702" r:id="rId11"/>
    <p:sldLayoutId id="2147487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hyperlink" Target="http://egeszseg.lovassy.hu" TargetMode="Externa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zövegdoboz 4"/>
          <p:cNvSpPr txBox="1">
            <a:spLocks noChangeArrowheads="1"/>
          </p:cNvSpPr>
          <p:nvPr/>
        </p:nvSpPr>
        <p:spPr bwMode="auto">
          <a:xfrm>
            <a:off x="7158785" y="6135390"/>
            <a:ext cx="1982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</a:rPr>
              <a:t>Falus András</a:t>
            </a:r>
          </a:p>
        </p:txBody>
      </p:sp>
      <p:pic>
        <p:nvPicPr>
          <p:cNvPr id="182275" name="Picture 4" descr="KISKISK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0053"/>
              </a:clrFrom>
              <a:clrTo>
                <a:srgbClr val="0B00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6093296"/>
            <a:ext cx="92868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16832"/>
            <a:ext cx="2040908" cy="12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3573016"/>
            <a:ext cx="114776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82280" name="Picture 3" descr="rasszok"/>
          <p:cNvPicPr>
            <a:picLocks noChangeAspect="1" noChangeArrowheads="1"/>
          </p:cNvPicPr>
          <p:nvPr/>
        </p:nvPicPr>
        <p:blipFill>
          <a:blip r:embed="rId6">
            <a:lum bright="16000" contrast="20000"/>
          </a:blip>
          <a:srcRect/>
          <a:stretch>
            <a:fillRect/>
          </a:stretch>
        </p:blipFill>
        <p:spPr bwMode="auto">
          <a:xfrm>
            <a:off x="6948264" y="2924944"/>
            <a:ext cx="2011739" cy="28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71688" y="5072063"/>
            <a:ext cx="64008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hu-HU" dirty="0">
              <a:solidFill>
                <a:schemeClr val="tx1">
                  <a:tint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7206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-1116632" y="0"/>
            <a:ext cx="11805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b="1" dirty="0" err="1" smtClean="0"/>
              <a:t>egészségtudatosságra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való</a:t>
            </a:r>
            <a:r>
              <a:rPr lang="en-US" sz="3200" dirty="0" smtClean="0"/>
              <a:t> </a:t>
            </a:r>
            <a:r>
              <a:rPr lang="en-US" sz="3200" dirty="0" err="1" smtClean="0"/>
              <a:t>nevelés</a:t>
            </a:r>
            <a:r>
              <a:rPr lang="en-US" sz="3200" dirty="0" smtClean="0"/>
              <a:t>; </a:t>
            </a:r>
            <a:br>
              <a:rPr lang="en-US" sz="3200" dirty="0" smtClean="0"/>
            </a:br>
            <a:r>
              <a:rPr lang="en-US" sz="3200" dirty="0" smtClean="0"/>
              <a:t>     </a:t>
            </a:r>
            <a:r>
              <a:rPr lang="en-US" sz="3200" dirty="0" err="1" smtClean="0"/>
              <a:t>biológiai</a:t>
            </a:r>
            <a:r>
              <a:rPr lang="en-US" sz="3200" dirty="0" smtClean="0"/>
              <a:t>,  </a:t>
            </a:r>
            <a:r>
              <a:rPr lang="en-US" sz="3200" dirty="0" err="1" smtClean="0"/>
              <a:t>lelkiegészségi</a:t>
            </a:r>
            <a:r>
              <a:rPr lang="en-US" sz="3200" dirty="0" smtClean="0"/>
              <a:t>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társadalmi</a:t>
            </a:r>
            <a:r>
              <a:rPr lang="en-US" sz="3200" dirty="0" smtClean="0"/>
              <a:t> </a:t>
            </a:r>
            <a:r>
              <a:rPr lang="en-US" sz="3200" dirty="0" err="1"/>
              <a:t>vonatkozások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067" name="AutoShape 3" descr="data:image/jpeg;base64,/9j/4AAQSkZJRgABAQAAAQABAAD/2wCEAAkGBxQTEhQUERQVFRUUGBQUFxYVFhQUFxYXGBUWGBUUFxcYHCggGBolHBUUITEiJSkrLi4uFx8zODMsNygtLisBCgoKDg0OGhAQGywkHyUsLCwsLywsLCwsLCwsLCwsLCwsLCwsLCwsLCwsLCwsLCwsLCwsLCwsLCwsLCwsLCwsLP/AABEIANYAyAMBIgACEQEDEQH/xAAcAAACAgMBAQAAAAAAAAAAAAAABQQGAQMHAgj/xAA7EAABAwIEAwYEBAUDBQAAAAABAAIRAwQFEiExQVFhBiJxgZGhE7HB0TJC4fAHFCNS8TNyghVDYmOi/8QAGQEAAgMBAAAAAAAAAAAAAAAAAwQAAQIF/8QAJhEAAwACAgICAgIDAQAAAAAAAAECAxEhMQQSIkETMlFhFJGhM//aAAwDAQACEQMRAD8A4ahCFCAswiFlQgIQsgKECEJlhOBXFzP8vRfUjQlo7oPIuOkqRivZW8t2561vUa3i6A5o8S2Y81r0et6MulvWxIhZQslgrv2S7CfHDaly8sY6C1jYzuHMk/hHkT4Kp4TRD6zGu1bMkcwNSF1axxcAhGwwn2Cy20tSPmfwzw3KP6TvH4r58d1zb+IHYgWUVbd5fQccpDoz0zwBI/E084XSGYk57TBiYjXqknbZs21bXMMrjPUbImXHK6BYqr7ZxxCF7p0i4gNBcToAASSeQA3So0a0QrRa9gr57cwpBo5Oc0H04JTi2B3Fsf69JzJ0BOrT4OGity19GVct6TFsLC9FYVGzCEIUICEIUICEIUIYWUIUIZQhChACfdjsC/m7gMcSKbRmqEb5Z/COpSFdG/h4wU6Dn8ajt+jZAHqXeqN48KrSYPLXrO0dRw1rKbAym0NY0QGtgADwUm9rDIQeIIjeeh6Ks08S0XqrcZhMrsV6/RyvxvfsziePWopXFWmBAa8wOTTqB6FQFYu3bB/M5h+Zo9tFXVw7WqaOvL3KYy7PN/rA8gVc2PAhUjCKuVxjknYuUbFWkCyTtlwtLwcTry+q09pLgut6nLI6PQ7KtMvgP8rfeYh8Wm5vAA8Y1Mq8lbMzOmKccrW1WvVcGvoS45Q0NcwNGjO7oRpCuP8ADSxp0g+oDme8Py1S05WMa0kjoSR8lVqN8+rbsBbRLGAU3uqtaDTj8Dg8d45hI46tPRb6GLBlNrWHutnKNePGCfTxS0J97GXrTWtnRKGNED2S7EMUbWa5lYAtcIjmqWcXJ2Kz/OFOPJsRnB6vZXMWsvg1XMmQNWnm07FQ037ROksPQj0P6pQlKWmOy9oEIQqLBYWUFQhhCChQhhZWFlQhlCEKEBdOwdobQpN5MafMifquYq7U8SENaOQHsmfHpS2wOZNpFmpXQmJ1W2peDLM+KqFW6IMxt4LwcUOXvg97imvzAXjIHa64Y97C3cZgTz2hIFPxZwJGXbX3UBc/JzTGYWkSLBhLoCa/APTzKXYW4Bxnkmj3grcpaM3WnoG207u8oTm3wttJjalYZ3PAc2jJaADs+qd9dwwb8SBulbVgHwTqv8SpUe6WuLiScrhOuwy8IEBX8Pt6Me7XIrt8UpVKk1qjwxwNN1MsGUMO/wAPJo0tIBGm4CXYjbOpONJ2pYYkbOG7XjoQQR4qbcX1NjjTuLRjwCYe0vo1CJ/uEh2/EL32mqU3MtX0s4Bo5SKhaXwyo5rZLQAdEvLe9DL55EtGoQmFB07lKwt9tVIKImDZvxZhyNJ4GJ8R+iVKyXpDrdwI1EOB5EH/ACq2qpckh7QIQhZNgsAoRChDMIWEKEMLKEKEMoQhQgK44Jg4cxj3vMkAwFTlb8AvO4OghH8f19uQWbeuB7Vw+kB+GfElRRbU3aOY2AtdXEARqo4uJKf9p/gSpV3sXdobNop5mNiCDp5hVtXO7GdhbzBH2VMSPkTquBrBTc6ZttHd5T3OS63PeCYsMrEdG8nZhr01pUxUDXl2WC2m4wTl07j3RrBAPm1RLGxfVeGU26wSSe61rR+J73HRrQNyffZWAW7LYtLIr03w2pWY9rtNyKdIajLo4F0kkDZX7JPX2zHrtC3GKT6DmufXY6m9oIa05y7/AIuHdB5n3SES+XGBrsNh0HRTe1Fu9lQioZc1xaXb5tAWvk8CII6FLrbY+KEp9WG93Uo9mjyKk2tg6ZMLUAmtsRG60Ye9G66sCKLoM6GeW0qpq3V7s5HjhBA9IVSCqi8fCBCa9nMGddVhTBytGr3f2t+67ZgWEWdBmVlCmdNXOAe49XEhExYKydGM3kTj4Z8+kLC6/wBu+y1CtSfWt6badWmC6GDKKgG4Lf7oGh6LkKzkxvG9M3iyrJO0YKFkhCGEMIQhQhlYWUKEBNbGtlaOSVKTbkmAFuHpmaW0O2ulFGrEys2Nk8jWB7lTKdgDu5x8I+yemKfIrVyuAtHZlWsUo5argNiZHmrfTw3LqD+/JIO09KHMPMO9iPuVXkY2o2zOC176QptWZngDiVZ7fDz0Vewof1Wq5UWwEPxoTTbJ5WRppI8W7ctOpT4VCwuI0Ja3MQ3wnXrpyUd2F098xaeon3CmUhmdHFwgePAee3mvVa5aKeWpSbnjukOc1w5Go2Y8tCplUzyt9knJVTrgVdscuSj3g5wpUw4gzJaXASf9sKu2fEeCnYqZHumPYvAXXBqPg5KYAnm46gemqXvhjWLlEH+Vjche2nINdVan9ntCMjpHMH6BRLayPxWgt0BLoy8WtJGh6gLOmE4EpoktOokGHNOhHruq6Fabmo8lgf3i0fjg5nDhm5kRvuq1UpnMQOBI9CVTTXZlIuHYh3w6bn8XujyaNPclXK3xcRA3KpvZ4AUWzppPqVPo1Q12m6dxP1laEsmNVbbLLXxHQ8AuOXVPK97R+Vzh6FdBdcySqHi3+tU/3FC8h70HwLW0RChCEqHMLKEKywQhChATvszRa5zi7hEec/ZJE0wOvlLusfVGwtK1sHkTcvRd6FQRpsvAfDiOCW0LnRbqlaQuusi0cysbGukbpB2itw6i7nTIePDZw+XotrMR5leg/wCIC0/m08ZQ8tK5cmscuKTKnhA/rMG0mPZdKdhTHtBpkNDGy97to/uPyAG8rl7Jpv13Y7XyKvttjFSmxzGAOBIJzNDpEd0EHhObZc2KtLU9jebGqpMzd3dLKW0jE6OfUb33eEaUx0GvMpdi4lrawIOcltTKQQKgEyY2ziXeLX8lFv8AEqT9DQFN0/ipuc0Ef7HSFIw5rDTuW5pBo54I2dTcHMM7cXD/AJFXLprb/wBFqJS0I74SD4FXTsBefBt9N3ucY9pPkFSQMxOu8/I/op2GYgWMbHBZ43yS9qdSdRGJAtdIGbfkI+yj290HOByiD5AiDJBO48FWMPxWWu2LgGNExu9wHHzC9VMTeWEnMMhIOYEZXHTKZ49OitvT19Fx7Uue0OMSsKcEkAgDcVGNJB6zv9lz7E7anTe4trMJBzNNM5nOB3DgNARrx9Uyfix1adtVVbgy53ihvgNO+2PKF5IGw6DYLcK5BXqnaMDRzgLy6kOZTMw0KPImzabrTUqtXzpqOPVOa9IxoQkNQySg5WHxafKPKEIQQwIW62tXVHZWCT+9SnVv2YcR3ngeAJRYw3f6oxWSZ7ZX0J3d9mqjRLCKnQaO9OKTFsaHTxVXjqH8lok3NcpmFttXQVqXuiYIWV2aHFvdRuttxiAiEtqtWiNUf8jS0C/Gt7NwqklNrGo7h0XvBuzr6pGYFoJECNXTyV4wrs+1lQUnU8pkB07+aZw4LfyfAr5Hk4447Oa49Riq4xGYT58fkrnheAvrsBggDLrrrpw8NfVdOuOx1mXio+gx5AEZpIB4nLMb9E4oWbNAGgAaAAAR4QhzKVN/QOvIdJSuzkx7P16Mhjg9ryJFWm2o0acZ19EsvcHJJApspEA5vhZg2pOoOUk5RpsF3R+EsIOYSkONYRQYx9eto2kwkxoDBka9dvNRThdezXJuqz+ukcJZYHNUgf6eUHpP+Ct1WxbSpsI7wyt+K4d51J7u80FvBsQAeMHWVaOyWl5Up3LADcggsMaOJzsEE6bkQeYTTtD2UBcX0nBoIyOEEiBoAQNxoguPfWgs5Xjr5lDuMUqBjtmuy09WAZKgzaPHWNDHsld1iNWoZqVHPI2zEmPAbJjjmHGkMjM+UEuOeBqeDRwb8zqlYsn5Q8iGnNBOk5YzEdBI1Qqn14YdUr5RhlQlebO1zuc4mA0+bjqQ0eTXHyTS2wxwa6WEvmNO8GCYB7uhlxjw8dJOEUg8vysLQCDDTBa8mY7wIJaAB5q5Xs0kXVKZbZqutCQCDGxGxB1B9CtOZSsRow5xaIbqQDrE67gDTlyS74sJh7S5FVp9Hmu8gJSU0rVZCVpbI9jGIwhCFgMWrs9TDaYI3dqfoFYM4IhVDCK8MHmnNpUJXX8fIlCQhmjdNjSeRhK8cwcVRmYIqDl+boevVT2Ec17ZW1RrmbWmDjcvaOeObCwn3aqyAcKjdnaO6O4Hz+iQrjZIcU0zoTXstjO0o/Egc1bMHwakzvHvHrw8lWMFMiPJWi2cRxTvjKe2hfO2+Nly7LYU6rVD6cZaepJmJ4AdVb8XtCWioxuV7dCY9PdLOyGalbNLhAqEvbHEEAAH0T6jiGYPBGnPr++SNduq2jnvGluWQKFw+plJ848UxoGNduiTWtNzX1A0giQW+B3Hkp0OgczE9Fm5/gFG5fI4pXE7rnn8XcQflt6IMMqfEqP/APIsLA1vgMxPorta1QSq328wR11SHw/x0yXNHjoR7BK1PZ0YydbOS0TL2hz8mstqSe4d5JGpC7BYD4lrRe/d7A9xI3LtTp1lcswnBX3NQtGjWx8R39u+nsV0c3pDGtEhrAGgeAACrBD37F+Ta/VsQY9b5yBAA1Enbp4afJV91g12kwBHdIP5QRp4gkH9FaLysdRvOkHXxS+o1syeWv3Tqwe3NHMryfx/GSgYhYuY4ESBENMmYHAle8De5jTGmpPvH0Vvv8KFVhAJncbaEDQ9QqjXoOpGHgg7xyQrwrHW10OYszzR612TXVcxj1+sLRd27Yjn+4UQVyOK9OryFiqTXIScbQsuaJad1BTC+qSl6TvsdjeuQQhCwbJVlVjRPKNfQBVphgplb15TGLJoxc7HdOspFOoUpbWCm0rn9lOTYvUky8o/EYWniPfh7qkOEaHcaK2PvRzVbxEf1HHmZ9UDytPTQTDtbQxwBwEk+Ss1vESDMJF2fwz4lOZiSdfBMxhtRhEHMPfzRMXtMJ6B5XNV2dIwbFiKLKbyIEwIkjoDwWz42aMpMHgZBVZp3L6bQTTdJG7gfZaWY67fTy8P0UVIWtU3wW+ldFuhkdT902tsQDRqcwMfufNUbDMRzHVx5fondF8/uUfhoSyb9uizvuA3vN2EyOMc1op4k1ztxutFhQDhq4t0PXy1VXxyjUoHMzVp4j8pB9ktT0O45VfehL2UuYNwJ1qPA8pqE/MJ/cVu6I8/H9yueYRiWSo/rl+s/NXixrBw1Oh2RvF05Qt5qpZHoh3VYnbz6fdYo1WjcT16+CY1sMMggadF5qWPCCY5BPJpCFY3XBoZU1EcPZaMSsGvbmA1HP3Hgp9PC3SMs+h90YhYVGCC0+ICI1jtcmsU5cb2jmmIWhpuLddNvDyUA1OCuGI2ZOrmHjuFVr+yI1Gy5XkYfV/E7uDJ7LkW13LQtlYEHVa1zq7HUCEIVEML2x8LwsqyySy5K3NuXHZRKTJMJ3aPDR3Wj0Rsab+zFNI8ULNzoJMA+azj1pDGPA27p8OH19Vupva86tAPQQVLfh4e3uucOmaR7pn8acNIWrI1abJGGTTpMbrMTA6qfRv2bVKjGbaTJ5cFU71lRp1cXDmCdOhHBRw9V/kOeEjLwK+dndv5VjmU3h5hzZBY5ha7yG6VYpgDamY0srXHk2JkcphUDs12hNDMHB72OH4Wn8LufTjKulj2ztXGHFzNBEtJ18pUm5pciOTDmivjtoRXGEXVIkxIH9u/pxTHBsY0LXgg+asNPHLSoI+PSnqcp/8AqFIp4fSrNIIY6ORB9CFNa5TCK21q55N1jWzAEFF80kGdhr816ZYCizMHQ1oJOfYAbmeXqqdi3b5o7tOlmkEZnEtHKY3+St2l2XON1+pS8Gww1i8gwW5Y5ag/ZWHCvi0jDmmOe/y4JDg+KC3e4FuZrsuo300mOK6T2aex8P8AxNOx4fopgUtcdk8l2re18RphVY1WzMmZPXmn1jZcYAnqld1Wt6Ic9oLAIzEB2XXgQAdd1Ht+0mWHOZLHbPbOUwY1BAIK3VU+zWOcf0W4UI5GEoxZ8A6fVSKGPMc2QJB4pPi2NMcDkGaJkjRoHMlZkPVaKvjVXT9FRMVvQJaNirReYg2rMGYMaTAPDcdCqVjVAB3FVkp64NRr7FuJuBynjGqgrfcAggFaUhT2xtLgwhBQqLBCEKyG+0aCdfJMGVeH6JbbDVMc5IkI+PoFZuNOYI3TGjd6AN32gJVSzOMN368E5trLLsZdxJ2KbxbfQtl0uzzRqinUIfBc7vZjroN2j98UtqWZqvJpsiTsNvRNLq0bVIDtC3Yt67/JTqGEkAfAeXE/kOh8Z5K6xOuH0D/MpW/v/hrseyFeBqGSOJ+cJgzsaGwalTwyieCsuDMqOY1r2lrgI72mvgnzMHyhucwSAR1HNDeHGhf/ACs7po5u7sbULjkObwkeXRbX9mjSYXF1Wm6NILXNJ5GIIK6YaIpgRIB914aG5oIkHz36If4p+g6z5H2cmrX9T4Rabh7gTDmEugidzJ6bJDXBdtqdx1XSu1PZBoY+rRaRxLeRncDkuXulhLXgxw5jxS7Tl8j0ubXxRHDXAy4EDrp7Lpf8ObuKTmnYPMc4IE+8rmtSsIjUnqrh2WrDICO6W8uI5pnxl8xXy/8Az5R2S3o06zSH6td+IHivV9Y08gYxghoIHIA76Kq4Zij+DgQPJN62NQwkzoCT4AapysTVCcZE0eG4e1tJ7QSInUFJ7K1qUmQW52iYcBDhO4I4+6lYVdOqMqOdAzDYGcuh3T7svcsq28VIkEtPsZ9CsZY1PAfBkbaTOZXfwmT8MZQdSOo23+So+N15d5rrvbPs7ReC5hyu12P0XGcVtHMeQdYSVq0uR2fxt/EhVXSVrKyV5SwYEIQoWYQhZUIb7Q668U6tjpCr4MJnZ3AO5g7JjFWgVrY4yNZGXcjXqVsNdL6lYyF7FYLoRa1wJ3G2MA/RPuypmqCT+EE6eirVKrJAHGArNhVB1NxLo70fXitNiuRaWjoNSmyoJce8AMpGh6ydlsbTeN4f3RBk6dPJJmXG0iAQNQZn3KYUrnTQgwBPMalLNGpeybU2AfJjYar3TeNdMvLmtVOuT+/utdRpHPVUg2uCU+C4tmWnTXfVUPH+zVOo53Bw0n97q8UaAdBJ8lGxi0Ah0LL1vTLn2XMnIq3Y2qHDu5htofovVtbmgSz8zXEHyMLrOF24MO4zsqP22tfgXj//AGgVB8j7j3W8UzF7RM9XcaYWlw4QWmAdxyUp16CCCdCCD9Ugtrs7Iu3O0g6eEwukqTWznrG09Deq3MBFQtEQWgaOHX7rZbY+KYLWd0cQJAJ4lV59Rw2qfJaKFMvcZd5x7IVWn0gylyuR5cY6c0udLRqR9FT8WvW1HVHgRmMAchv9l7xFxGkpTdUi0Cdzqub5OR70dHx40tkJy8rJWEoNAhCFCGEIWVRYL3SdqvCFeyDH4uy2NqJcx6k0zCZjIAuRvhryHh2kBWkX0OEnSFR2XEbaJ1QxMQMw9kdWha8e+S0PvgSDPpomVrVJ2qTI4qni9aTtHsnWHYg1shoGog8fmp7mJxF0w6q6O97/AHTOiSdNTrKpdtix/L6f5TzDcRd/aZ6rDYdT9Fip0o1W66aCw8TCVsvqkjMwj5eKllxI/D15T1Kw+TfrohYXcSRAGkhIf4s2zX0qFUHvMLqZjk4AtPq0jzU7I5hc4GCSY8Ei7WX2a0eHDXNT9cwRJ7QK52mc/trkscM+3NOjcA8RB2hLm2+bitTbR7T3dem4/RMz7Sv6FtzT/saf9NzCQJ6qTUy0WakDooFG9rtGUNHmdVCu9T/UknkNlTaS2lybUuny+DTVuDXqFxAjU7QDASO7eSTKfGgWsqPa0w0ASDtP+FW6rpXNy/tydGP14NaEIQzQLCEKiwQhChAlEoQoQytjKxCELSbTKa2SqNeTsnVNmYbkeiEJmeUL3wyRTtY1JlMbe7AEAewQhXrgpMmUsScIyiFYsNvKroDS0T4rCFj2YT1WtlsoNLQXVHFxHLb0Wm7xbg0eqEIj6M4+ezzeCQC7lwVA/iKMlKkB/wBxxPkwAx6uHosoWvoE3yV2hcHKBwMfopdN0GEIXQxPg51rVGScw5EcUpvrktkHVCFjLTUjGFJsVnEnZXtH5ss+UpZKELjW9s6qWkjCwhCyWCEIV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72071" name="Picture 7" descr="http://education.cambridge.org/media/2250745/Brenda-Walpole-Epigenetics_250x2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4077072"/>
            <a:ext cx="1781491" cy="1909758"/>
          </a:xfrm>
          <a:prstGeom prst="rect">
            <a:avLst/>
          </a:prstGeom>
          <a:noFill/>
        </p:spPr>
      </p:pic>
      <p:pic>
        <p:nvPicPr>
          <p:cNvPr id="472073" name="Picture 9" descr="http://www.szakertoibizottsag3.hu/Upload/szakertoibizottsag/logo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268760"/>
            <a:ext cx="1976442" cy="197644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1104"/>
            <a:ext cx="16430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4"/>
          <p:cNvSpPr txBox="1">
            <a:spLocks noChangeArrowheads="1"/>
          </p:cNvSpPr>
          <p:nvPr/>
        </p:nvSpPr>
        <p:spPr bwMode="auto">
          <a:xfrm>
            <a:off x="3995936" y="6150114"/>
            <a:ext cx="16383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</a:rPr>
              <a:t>Semmelweis </a:t>
            </a:r>
          </a:p>
          <a:p>
            <a:r>
              <a:rPr lang="hu-HU" sz="2000" dirty="0" smtClean="0">
                <a:solidFill>
                  <a:srgbClr val="000000"/>
                </a:solidFill>
              </a:rPr>
              <a:t>Egyetem</a:t>
            </a:r>
            <a:endParaRPr lang="hu-H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22523-C721-410F-978A-674048EE8A6D}" type="slidenum">
              <a:rPr lang="hu-HU" smtClean="0">
                <a:ea typeface="Times New Roman (Hebrew)"/>
                <a:cs typeface="Times New Roman (Hebrew)"/>
              </a:rPr>
              <a:pPr/>
              <a:t>10</a:t>
            </a:fld>
            <a:endParaRPr lang="hu-HU" smtClean="0">
              <a:ea typeface="Times New Roman (Hebrew)"/>
              <a:cs typeface="Times New Roman (Hebrew)"/>
            </a:endParaRPr>
          </a:p>
        </p:txBody>
      </p:sp>
      <p:pic>
        <p:nvPicPr>
          <p:cNvPr id="2037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69" y="44624"/>
            <a:ext cx="91440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714375" y="214313"/>
            <a:ext cx="259238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3781" name="Szövegdoboz 4"/>
          <p:cNvSpPr txBox="1">
            <a:spLocks noChangeArrowheads="1"/>
          </p:cNvSpPr>
          <p:nvPr/>
        </p:nvSpPr>
        <p:spPr bwMode="auto">
          <a:xfrm>
            <a:off x="7581900" y="1139825"/>
            <a:ext cx="15621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Koronária</a:t>
            </a:r>
          </a:p>
          <a:p>
            <a:r>
              <a:rPr lang="hu-HU" b="1">
                <a:solidFill>
                  <a:srgbClr val="000000"/>
                </a:solidFill>
              </a:rPr>
              <a:t>szűkület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3782" name="Szövegdoboz 5"/>
          <p:cNvSpPr txBox="1">
            <a:spLocks noChangeArrowheads="1"/>
          </p:cNvSpPr>
          <p:nvPr/>
        </p:nvSpPr>
        <p:spPr bwMode="auto">
          <a:xfrm>
            <a:off x="3214688" y="3500438"/>
            <a:ext cx="6397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solidFill>
                  <a:srgbClr val="000000"/>
                </a:solidFill>
              </a:rPr>
              <a:t>KOR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4557713" y="4017963"/>
            <a:ext cx="1019175" cy="7032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344488" y="4002088"/>
            <a:ext cx="1004887" cy="13350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09550" y="5516563"/>
            <a:ext cx="1019175" cy="1154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5786438" y="5411788"/>
            <a:ext cx="989012" cy="14462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3787" name="Szövegdoboz 11"/>
          <p:cNvSpPr txBox="1">
            <a:spLocks noChangeArrowheads="1"/>
          </p:cNvSpPr>
          <p:nvPr/>
        </p:nvSpPr>
        <p:spPr bwMode="auto">
          <a:xfrm>
            <a:off x="2286000" y="785813"/>
            <a:ext cx="12239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Környezeti</a:t>
            </a:r>
          </a:p>
          <a:p>
            <a:r>
              <a:rPr lang="hu-HU" sz="1600"/>
              <a:t> változás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2226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919191"/>
              </a:solidFill>
              <a:cs typeface="+mn-cs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55576" y="332656"/>
            <a:ext cx="7898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B7C6FE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Több  generáción át ható (ártalmas) környezeti hatás</a:t>
            </a:r>
          </a:p>
        </p:txBody>
      </p:sp>
      <p:pic>
        <p:nvPicPr>
          <p:cNvPr id="204804" name="Picture 5" descr="DirectExpo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285875"/>
            <a:ext cx="7000875" cy="5202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50825" y="6583363"/>
            <a:ext cx="7999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">
                <a:solidFill>
                  <a:srgbClr val="B7C6FE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Li et al. Maternal and grandmaternal smoking patterns are associated with early childhood asthma. Chest 2005;127:1232-1241</a:t>
            </a:r>
          </a:p>
        </p:txBody>
      </p:sp>
      <p:sp>
        <p:nvSpPr>
          <p:cNvPr id="161800" name="Line 17"/>
          <p:cNvSpPr>
            <a:spLocks noChangeShapeType="1"/>
          </p:cNvSpPr>
          <p:nvPr/>
        </p:nvSpPr>
        <p:spPr bwMode="auto">
          <a:xfrm>
            <a:off x="6156325" y="15573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919191"/>
              </a:solidFill>
              <a:cs typeface="+mn-cs"/>
            </a:endParaRPr>
          </a:p>
        </p:txBody>
      </p:sp>
      <p:sp>
        <p:nvSpPr>
          <p:cNvPr id="204807" name="Szövegdoboz 6"/>
          <p:cNvSpPr txBox="1">
            <a:spLocks noChangeArrowheads="1"/>
          </p:cNvSpPr>
          <p:nvPr/>
        </p:nvSpPr>
        <p:spPr bwMode="auto">
          <a:xfrm>
            <a:off x="4857750" y="3357563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Anya- 1. generáció</a:t>
            </a:r>
          </a:p>
        </p:txBody>
      </p:sp>
      <p:sp>
        <p:nvSpPr>
          <p:cNvPr id="204808" name="Szövegdoboz 7"/>
          <p:cNvSpPr txBox="1">
            <a:spLocks noChangeArrowheads="1"/>
          </p:cNvSpPr>
          <p:nvPr/>
        </p:nvSpPr>
        <p:spPr bwMode="auto">
          <a:xfrm>
            <a:off x="4786313" y="3929063"/>
            <a:ext cx="25003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Magzat- 2. generáció</a:t>
            </a:r>
          </a:p>
        </p:txBody>
      </p:sp>
      <p:sp>
        <p:nvSpPr>
          <p:cNvPr id="204809" name="Szövegdoboz 8"/>
          <p:cNvSpPr txBox="1">
            <a:spLocks noChangeArrowheads="1"/>
          </p:cNvSpPr>
          <p:nvPr/>
        </p:nvSpPr>
        <p:spPr bwMode="auto">
          <a:xfrm>
            <a:off x="4714875" y="4572000"/>
            <a:ext cx="350043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Magzat reproduktív sejtjei- </a:t>
            </a:r>
          </a:p>
          <a:p>
            <a:r>
              <a:rPr lang="hu-HU"/>
              <a:t>               3. generáció</a:t>
            </a:r>
          </a:p>
        </p:txBody>
      </p:sp>
      <p:sp>
        <p:nvSpPr>
          <p:cNvPr id="204810" name="Szövegdoboz 9"/>
          <p:cNvSpPr txBox="1">
            <a:spLocks noChangeArrowheads="1"/>
          </p:cNvSpPr>
          <p:nvPr/>
        </p:nvSpPr>
        <p:spPr bwMode="auto">
          <a:xfrm>
            <a:off x="6000750" y="1571625"/>
            <a:ext cx="15573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Asztma rizikó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hu-H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egatív epigenetikai hatású pszichoszociális tényezők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414" y="1628800"/>
            <a:ext cx="9160414" cy="4525963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Szülői magatartás </a:t>
            </a:r>
            <a:r>
              <a:rPr lang="hu-HU" sz="2400" dirty="0" smtClean="0">
                <a:solidFill>
                  <a:srgbClr val="FF0000"/>
                </a:solidFill>
              </a:rPr>
              <a:t>(családi kapcsolatok, bántalmazás)</a:t>
            </a:r>
          </a:p>
          <a:p>
            <a:endParaRPr lang="hu-HU" dirty="0" smtClean="0"/>
          </a:p>
          <a:p>
            <a:r>
              <a:rPr lang="hu-HU" dirty="0" smtClean="0"/>
              <a:t>Krónikus stressz </a:t>
            </a:r>
            <a:r>
              <a:rPr lang="hu-HU" sz="2400" dirty="0" smtClean="0">
                <a:solidFill>
                  <a:srgbClr val="FF0000"/>
                </a:solidFill>
              </a:rPr>
              <a:t>(</a:t>
            </a:r>
            <a:r>
              <a:rPr lang="hu-HU" sz="2400" dirty="0">
                <a:solidFill>
                  <a:srgbClr val="FF0000"/>
                </a:solidFill>
              </a:rPr>
              <a:t>beteg gyermek-, </a:t>
            </a:r>
            <a:r>
              <a:rPr lang="hu-HU" sz="2400" dirty="0" smtClean="0">
                <a:solidFill>
                  <a:srgbClr val="FF0000"/>
                </a:solidFill>
              </a:rPr>
              <a:t>Alzheimeres kezelése)</a:t>
            </a:r>
          </a:p>
          <a:p>
            <a:endParaRPr lang="hu-HU" dirty="0" smtClean="0"/>
          </a:p>
          <a:p>
            <a:r>
              <a:rPr lang="hu-HU" dirty="0" smtClean="0"/>
              <a:t>Életmód </a:t>
            </a:r>
            <a:r>
              <a:rPr lang="hu-HU" sz="2400" dirty="0" smtClean="0">
                <a:solidFill>
                  <a:srgbClr val="FF0000"/>
                </a:solidFill>
              </a:rPr>
              <a:t>(elhízás, mozgáshiány, dohányzás)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736019-72CB-0E40-B747-D79BD9F609F6}" type="slidenum">
              <a:rPr lang="hu-HU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hu-HU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 lIns="90488" tIns="44450" rIns="90488" bIns="44450"/>
          <a:lstStyle/>
          <a:p>
            <a:r>
              <a:rPr lang="hu-HU" sz="4000">
                <a:latin typeface="Calibri" charset="0"/>
              </a:rPr>
              <a:t>A </a:t>
            </a:r>
            <a:r>
              <a:rPr lang="en-US" sz="4000">
                <a:latin typeface="Calibri" charset="0"/>
              </a:rPr>
              <a:t>stress</a:t>
            </a:r>
            <a:r>
              <a:rPr lang="hu-HU" sz="4000">
                <a:latin typeface="Calibri" charset="0"/>
              </a:rPr>
              <a:t>z és az immunválasz</a:t>
            </a:r>
            <a:endParaRPr lang="en-US" sz="4000">
              <a:latin typeface="Calibri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648200"/>
          </a:xfrm>
        </p:spPr>
        <p:txBody>
          <a:bodyPr lIns="90488" tIns="44450" rIns="90488" bIns="44450"/>
          <a:lstStyle/>
          <a:p>
            <a:r>
              <a:rPr lang="hu-HU" dirty="0">
                <a:latin typeface="Calibri" charset="0"/>
              </a:rPr>
              <a:t>A stressz fokozza a fertőzések </a:t>
            </a:r>
            <a:r>
              <a:rPr lang="hu-HU" dirty="0" smtClean="0">
                <a:latin typeface="Calibri" charset="0"/>
              </a:rPr>
              <a:t>gyakoriságát</a:t>
            </a:r>
          </a:p>
          <a:p>
            <a:endParaRPr lang="en-US" dirty="0">
              <a:latin typeface="Calibri" charset="0"/>
            </a:endParaRPr>
          </a:p>
          <a:p>
            <a:pPr lvl="1"/>
            <a:r>
              <a:rPr lang="hu-HU" dirty="0" smtClean="0">
                <a:latin typeface="Calibri" charset="0"/>
              </a:rPr>
              <a:t>válás</a:t>
            </a:r>
            <a:endParaRPr lang="en-US" dirty="0">
              <a:latin typeface="Calibri" charset="0"/>
            </a:endParaRPr>
          </a:p>
          <a:p>
            <a:pPr lvl="1"/>
            <a:r>
              <a:rPr lang="hu-HU" dirty="0">
                <a:latin typeface="Calibri" charset="0"/>
              </a:rPr>
              <a:t>közeli hozzátartozó elvesztése</a:t>
            </a:r>
            <a:endParaRPr lang="en-US" dirty="0">
              <a:latin typeface="Calibri" charset="0"/>
            </a:endParaRPr>
          </a:p>
          <a:p>
            <a:pPr lvl="1"/>
            <a:r>
              <a:rPr lang="hu-HU" dirty="0">
                <a:latin typeface="Calibri" charset="0"/>
              </a:rPr>
              <a:t>Alzheimeres beteget ápolók</a:t>
            </a:r>
          </a:p>
          <a:p>
            <a:pPr lvl="1"/>
            <a:r>
              <a:rPr lang="hu-HU" dirty="0">
                <a:latin typeface="Calibri" charset="0"/>
              </a:rPr>
              <a:t>b</a:t>
            </a:r>
            <a:r>
              <a:rPr lang="hu-HU" dirty="0" smtClean="0">
                <a:latin typeface="Calibri" charset="0"/>
              </a:rPr>
              <a:t>eteg </a:t>
            </a:r>
            <a:r>
              <a:rPr lang="hu-HU" dirty="0">
                <a:latin typeface="Calibri" charset="0"/>
              </a:rPr>
              <a:t>gyereket ápoló </a:t>
            </a:r>
            <a:r>
              <a:rPr lang="hu-HU" dirty="0" smtClean="0">
                <a:latin typeface="Calibri" charset="0"/>
              </a:rPr>
              <a:t>szülő</a:t>
            </a:r>
          </a:p>
          <a:p>
            <a:pPr lvl="1"/>
            <a:r>
              <a:rPr lang="hu-HU" dirty="0" smtClean="0">
                <a:latin typeface="Calibri" charset="0"/>
              </a:rPr>
              <a:t>........</a:t>
            </a:r>
          </a:p>
          <a:p>
            <a:pPr lvl="1"/>
            <a:r>
              <a:rPr lang="hu-HU" dirty="0">
                <a:latin typeface="Calibri" charset="0"/>
              </a:rPr>
              <a:t>v</a:t>
            </a:r>
            <a:r>
              <a:rPr lang="hu-HU" dirty="0" smtClean="0">
                <a:latin typeface="Calibri" charset="0"/>
              </a:rPr>
              <a:t>izsgaidőszak</a:t>
            </a:r>
            <a:endParaRPr lang="hu-HU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dirty="0">
                <a:latin typeface="Calibri" charset="0"/>
              </a:rPr>
              <a:t>	</a:t>
            </a:r>
            <a:endParaRPr lang="hu-HU" dirty="0">
              <a:latin typeface="Calibri" charset="0"/>
            </a:endParaRPr>
          </a:p>
          <a:p>
            <a:pPr>
              <a:buFontTx/>
              <a:buNone/>
            </a:pPr>
            <a:r>
              <a:rPr lang="hu-HU" dirty="0">
                <a:latin typeface="Calibri" charset="0"/>
              </a:rPr>
              <a:t>   </a:t>
            </a:r>
            <a:endParaRPr lang="en-US" dirty="0">
              <a:latin typeface="Calibri" charset="0"/>
            </a:endParaRP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0"/>
            <a:ext cx="13144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894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692745" cy="30100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Szövegdoboz 4"/>
          <p:cNvSpPr txBox="1">
            <a:spLocks noChangeArrowheads="1"/>
          </p:cNvSpPr>
          <p:nvPr/>
        </p:nvSpPr>
        <p:spPr bwMode="auto">
          <a:xfrm>
            <a:off x="8382000" y="64881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>
                <a:solidFill>
                  <a:srgbClr val="000000"/>
                </a:solidFill>
              </a:rPr>
              <a:t>2013.</a:t>
            </a:r>
          </a:p>
        </p:txBody>
      </p:sp>
      <p:sp>
        <p:nvSpPr>
          <p:cNvPr id="6" name="Title 3"/>
          <p:cNvSpPr txBox="1">
            <a:spLocks noChangeArrowheads="1"/>
          </p:cNvSpPr>
          <p:nvPr/>
        </p:nvSpPr>
        <p:spPr bwMode="auto">
          <a:xfrm>
            <a:off x="187325" y="171450"/>
            <a:ext cx="8686800" cy="1066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Mentális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és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fizikai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hu-H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e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pigenomikai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tényezők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magyarázzák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a 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háborús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“</a:t>
            </a:r>
            <a:r>
              <a:rPr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élmények</a:t>
            </a: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”</a:t>
            </a:r>
            <a:r>
              <a:rPr kumimoji="1"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kumimoji="1" lang="hu-H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és a </a:t>
            </a:r>
            <a:r>
              <a:rPr kumimoji="1"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PTS </a:t>
            </a:r>
            <a:r>
              <a:rPr kumimoji="1"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közti</a:t>
            </a:r>
            <a:r>
              <a:rPr kumimoji="1"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kumimoji="1" lang="en-US" sz="28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itchFamily="2" charset="-122"/>
              </a:rPr>
              <a:t>kapcsolatot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SimSun" pitchFamily="2" charset="-122"/>
            </a:endParaRPr>
          </a:p>
        </p:txBody>
      </p:sp>
      <p:sp>
        <p:nvSpPr>
          <p:cNvPr id="101381" name="TextBox 10"/>
          <p:cNvSpPr txBox="1">
            <a:spLocks noChangeArrowheads="1"/>
          </p:cNvSpPr>
          <p:nvPr/>
        </p:nvSpPr>
        <p:spPr bwMode="auto">
          <a:xfrm>
            <a:off x="6228184" y="2492896"/>
            <a:ext cx="2562225" cy="17851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solidFill>
                  <a:srgbClr val="000000"/>
                </a:solidFill>
              </a:rPr>
              <a:t>Ismétlődő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háborús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stressz</a:t>
            </a:r>
            <a:endParaRPr lang="en-US" sz="22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200" dirty="0" err="1">
                <a:solidFill>
                  <a:srgbClr val="000000"/>
                </a:solidFill>
              </a:rPr>
              <a:t>h</a:t>
            </a:r>
            <a:r>
              <a:rPr lang="en-US" sz="2200" dirty="0" err="1" smtClean="0">
                <a:solidFill>
                  <a:srgbClr val="000000"/>
                </a:solidFill>
              </a:rPr>
              <a:t>atása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egyes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gének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expressziójára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4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Krónikus </a:t>
            </a:r>
            <a: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stressz faktorok </a:t>
            </a:r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magyarázzák a halálozási </a:t>
            </a:r>
            <a: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arányok  emelkedését?</a:t>
            </a:r>
            <a:b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712968" cy="374491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férfiak esetében az instabil munkahely 3x</a:t>
            </a:r>
          </a:p>
          <a:p>
            <a:pPr>
              <a:lnSpc>
                <a:spcPct val="80000"/>
              </a:lnSpc>
              <a:buNone/>
            </a:pPr>
            <a:r>
              <a:rPr lang="hu-HU" sz="2400" dirty="0" smtClean="0"/>
              <a:t>    a </a:t>
            </a:r>
            <a:r>
              <a:rPr lang="hu-HU" sz="2400" dirty="0"/>
              <a:t>társadalmi bizalmatlanság, az élet értelmetlenségének </a:t>
            </a:r>
            <a:r>
              <a:rPr lang="hu-HU" sz="2400" dirty="0" smtClean="0"/>
              <a:t>érzete, a </a:t>
            </a:r>
            <a:r>
              <a:rPr lang="hu-HU" sz="2400" dirty="0"/>
              <a:t>rivalizálás </a:t>
            </a:r>
            <a:r>
              <a:rPr lang="hu-HU" sz="2400" dirty="0" smtClean="0"/>
              <a:t>2x</a:t>
            </a:r>
          </a:p>
          <a:p>
            <a:pPr>
              <a:lnSpc>
                <a:spcPct val="80000"/>
              </a:lnSpc>
              <a:buNone/>
            </a:pPr>
            <a:endParaRPr lang="hu-HU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/>
              <a:t>a súlyos depressziós </a:t>
            </a:r>
            <a:r>
              <a:rPr lang="hu-HU" sz="2400" dirty="0" err="1"/>
              <a:t>tünetegyüttes</a:t>
            </a:r>
            <a:r>
              <a:rPr lang="hu-HU" sz="2400" dirty="0"/>
              <a:t> </a:t>
            </a:r>
            <a:r>
              <a:rPr lang="hu-HU" sz="2400" dirty="0" smtClean="0"/>
              <a:t>3x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hu-HU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depresszió a szív-érrendszeri betegségek legfontosabb komorbid betegsége, nemcsak az infarktuson vagy stroke-on átesett, hanem a szövődménymentes esetekben </a:t>
            </a:r>
            <a:r>
              <a:rPr lang="hu-HU" sz="2400" dirty="0" smtClean="0"/>
              <a:t>is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hu-HU" sz="2400" baseline="300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hu-HU" sz="2400" b="1" dirty="0"/>
              <a:t>védőfaktorok</a:t>
            </a:r>
            <a:r>
              <a:rPr lang="hu-HU" sz="2400" dirty="0"/>
              <a:t>: házastárssal él, számíthat házastársára: 5x, gyermekkel jó kapcsolat: 4x</a:t>
            </a:r>
            <a:endParaRPr lang="hu-HU" sz="2400" baseline="300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hu-HU" sz="2400" baseline="30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8016" y="6357958"/>
            <a:ext cx="2092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/>
              <a:t>Kopp Mária ábrája alapján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8695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r>
              <a:rPr lang="hu-HU" sz="1100" dirty="0" smtClean="0"/>
              <a:t>Nők</a:t>
            </a:r>
            <a:endParaRPr lang="hu-HU" sz="11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21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47675"/>
            <a:ext cx="85344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3528" y="6381328"/>
            <a:ext cx="78488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2564904"/>
            <a:ext cx="78488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188640"/>
            <a:ext cx="719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ISKOLÁZOTTSÁG ÉS SZÍV-ÉRRENDSZERI BETEGSÉGEK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20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857200"/>
            <a:ext cx="89058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3528" y="6497960"/>
            <a:ext cx="78488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2636912"/>
            <a:ext cx="78488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188640"/>
            <a:ext cx="6345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ISKOLÁZOTTSÁG ÉS DAGANATOS BETEGSÉGEK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22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414463"/>
            <a:ext cx="8820150" cy="446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619672" y="332656"/>
            <a:ext cx="584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ISKOLÁZOTTSÁG, REGIONÁLIS FEJLETTSÉG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ÉS SZÍV-ÉRRENDSZERI BETEGSÉGEK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A </a:t>
            </a:r>
            <a:r>
              <a:rPr lang="en-US" sz="4000" b="1" dirty="0" err="1" smtClean="0">
                <a:solidFill>
                  <a:schemeClr val="accent2"/>
                </a:solidFill>
              </a:rPr>
              <a:t>lelki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egészségre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negatívan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ható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komorbid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társadalmi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tényezők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3528" y="2204864"/>
            <a:ext cx="7744027" cy="413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kiszámíthatatlanság</a:t>
            </a:r>
            <a:r>
              <a:rPr lang="hu-HU" b="1" dirty="0"/>
              <a:t>,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en-US" b="1" dirty="0" smtClean="0"/>
              <a:t>p</a:t>
            </a:r>
            <a:r>
              <a:rPr lang="hu-HU" b="1" dirty="0" smtClean="0"/>
              <a:t>olitikai</a:t>
            </a:r>
            <a:r>
              <a:rPr lang="hu-HU" b="1" dirty="0"/>
              <a:t>-gazdasági improvizációk, </a:t>
            </a:r>
          </a:p>
          <a:p>
            <a:r>
              <a:rPr lang="hu-HU" b="1" dirty="0" smtClean="0"/>
              <a:t>bizalmatlanság</a:t>
            </a:r>
            <a:r>
              <a:rPr lang="hu-HU" b="1" dirty="0"/>
              <a:t>, </a:t>
            </a:r>
            <a:r>
              <a:rPr lang="hu-HU" b="1" dirty="0" smtClean="0"/>
              <a:t>társadalmi apátia</a:t>
            </a:r>
          </a:p>
          <a:p>
            <a:r>
              <a:rPr lang="hu-HU" b="1" dirty="0" smtClean="0"/>
              <a:t>korrupt </a:t>
            </a:r>
            <a:r>
              <a:rPr lang="hu-HU" b="1" dirty="0"/>
              <a:t>társadalmi viszonyok, </a:t>
            </a:r>
          </a:p>
          <a:p>
            <a:r>
              <a:rPr lang="hu-HU" b="1" dirty="0" smtClean="0"/>
              <a:t>autokrácia,</a:t>
            </a:r>
          </a:p>
          <a:p>
            <a:r>
              <a:rPr lang="en-US" b="1" dirty="0"/>
              <a:t>x</a:t>
            </a:r>
            <a:r>
              <a:rPr lang="hu-HU" b="1" dirty="0" smtClean="0"/>
              <a:t>enofóbia, gyűlöletbeszéd </a:t>
            </a:r>
          </a:p>
          <a:p>
            <a:r>
              <a:rPr lang="hu-HU" b="1" dirty="0" smtClean="0"/>
              <a:t>a jövő értelmetlenségének megélése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0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>
                <a:latin typeface="Calibri" charset="0"/>
              </a:rPr>
              <a:t>Hungarostudy felmérések 1988, 1995, 2002, </a:t>
            </a:r>
            <a:br>
              <a:rPr lang="hu-HU" b="1">
                <a:latin typeface="Calibri" charset="0"/>
              </a:rPr>
            </a:br>
            <a:r>
              <a:rPr lang="hu-HU" b="1">
                <a:latin typeface="Calibri" charset="0"/>
              </a:rPr>
              <a:t>2005 követéses</a:t>
            </a:r>
            <a:endParaRPr lang="hu-HU" sz="1800" b="1">
              <a:latin typeface="Calibri" charset="0"/>
            </a:endParaRPr>
          </a:p>
          <a:p>
            <a:endParaRPr lang="hu-HU">
              <a:latin typeface="Calibri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25984" r="29823" b="34961"/>
          <a:stretch>
            <a:fillRect/>
          </a:stretch>
        </p:blipFill>
        <p:spPr bwMode="auto">
          <a:xfrm>
            <a:off x="-180528" y="285750"/>
            <a:ext cx="9534816" cy="544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143250" y="2357438"/>
            <a:ext cx="5643563" cy="83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91301" tIns="45653" rIns="91301" bIns="4565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400" b="1"/>
              <a:t>Hungarostudy felmérések 1988, 1995, 2002, 2005 követéses</a:t>
            </a:r>
          </a:p>
        </p:txBody>
      </p:sp>
    </p:spTree>
    <p:extLst>
      <p:ext uri="{BB962C8B-B14F-4D97-AF65-F5344CB8AC3E}">
        <p14:creationId xmlns:p14="http://schemas.microsoft.com/office/powerpoint/2010/main" val="43672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r>
              <a:rPr lang="en-US" b="1" dirty="0" smtClean="0"/>
              <a:t>EMMI: “KOPP MÁRIA” </a:t>
            </a:r>
            <a:r>
              <a:rPr lang="en-US" b="1" dirty="0" err="1" smtClean="0"/>
              <a:t>Lelki</a:t>
            </a:r>
            <a:r>
              <a:rPr lang="en-US" b="1" dirty="0" smtClean="0"/>
              <a:t> </a:t>
            </a:r>
            <a:r>
              <a:rPr lang="en-US" b="1" dirty="0" err="1" smtClean="0"/>
              <a:t>egészség</a:t>
            </a:r>
            <a:r>
              <a:rPr lang="en-US" b="1" dirty="0" smtClean="0"/>
              <a:t> program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2014-től </a:t>
            </a:r>
            <a:r>
              <a:rPr lang="en-US" b="1" dirty="0" err="1" smtClean="0"/>
              <a:t>sajnálatosan</a:t>
            </a:r>
            <a:r>
              <a:rPr lang="en-US" b="1" dirty="0" smtClean="0"/>
              <a:t> </a:t>
            </a:r>
            <a:r>
              <a:rPr lang="en-US" b="1" dirty="0" err="1" smtClean="0"/>
              <a:t>leállt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Egészség</a:t>
            </a:r>
            <a:r>
              <a:rPr lang="en-US" b="1" dirty="0" smtClean="0"/>
              <a:t> </a:t>
            </a:r>
            <a:r>
              <a:rPr lang="en-US" b="1" dirty="0" err="1" smtClean="0"/>
              <a:t>Fejlesztési</a:t>
            </a:r>
            <a:r>
              <a:rPr lang="en-US" b="1" dirty="0" smtClean="0"/>
              <a:t> </a:t>
            </a:r>
            <a:r>
              <a:rPr lang="en-US" b="1" dirty="0" err="1" smtClean="0"/>
              <a:t>Irodák</a:t>
            </a:r>
            <a:r>
              <a:rPr lang="en-US" b="1" dirty="0" smtClean="0"/>
              <a:t> (EFI-k) </a:t>
            </a:r>
            <a:r>
              <a:rPr lang="en-US" b="1" dirty="0" err="1" smtClean="0"/>
              <a:t>fejlesztése</a:t>
            </a:r>
            <a:r>
              <a:rPr lang="en-US" b="1" dirty="0" smtClean="0"/>
              <a:t> </a:t>
            </a:r>
            <a:r>
              <a:rPr lang="en-US" b="1" dirty="0" err="1" smtClean="0"/>
              <a:t>lassú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99" y="5157192"/>
            <a:ext cx="3082901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8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Az</a:t>
            </a:r>
            <a:r>
              <a:rPr lang="en-US" b="1" dirty="0" smtClean="0"/>
              <a:t> EDUVITAL, </a:t>
            </a:r>
            <a:br>
              <a:rPr lang="en-US" b="1" dirty="0" smtClean="0"/>
            </a:br>
            <a:r>
              <a:rPr lang="en-US" b="1" dirty="0" smtClean="0"/>
              <a:t>mint civil </a:t>
            </a:r>
            <a:r>
              <a:rPr lang="en-US" b="1" dirty="0" err="1" smtClean="0"/>
              <a:t>kezdeményezés</a:t>
            </a:r>
            <a:r>
              <a:rPr lang="en-US" b="1" dirty="0" smtClean="0"/>
              <a:t> </a:t>
            </a:r>
            <a:r>
              <a:rPr lang="en-US" b="1" dirty="0" err="1" smtClean="0"/>
              <a:t>tevékenységi</a:t>
            </a:r>
            <a:r>
              <a:rPr lang="en-US" b="1" dirty="0" smtClean="0"/>
              <a:t> </a:t>
            </a:r>
            <a:r>
              <a:rPr lang="en-US" b="1" dirty="0" err="1" smtClean="0"/>
              <a:t>formái</a:t>
            </a:r>
            <a:r>
              <a:rPr lang="en-US" b="1" dirty="0" smtClean="0"/>
              <a:t> 2012 </a:t>
            </a:r>
            <a:r>
              <a:rPr lang="en-US" b="1" dirty="0" err="1" smtClean="0"/>
              <a:t>óta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99" y="5157192"/>
            <a:ext cx="3082901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8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zövegdoboz 3"/>
          <p:cNvSpPr txBox="1">
            <a:spLocks noChangeArrowheads="1"/>
          </p:cNvSpPr>
          <p:nvPr/>
        </p:nvSpPr>
        <p:spPr bwMode="auto">
          <a:xfrm>
            <a:off x="395536" y="0"/>
            <a:ext cx="6157912" cy="20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 dirty="0">
                <a:latin typeface="Calibri" charset="0"/>
              </a:rPr>
              <a:t>OKTATÁS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Semmelweis Egyetem Egészségtudományi Kar </a:t>
            </a:r>
            <a:r>
              <a:rPr lang="hu-HU" sz="1800" dirty="0" smtClean="0">
                <a:latin typeface="Calibri" charset="0"/>
              </a:rPr>
              <a:t>(9. </a:t>
            </a:r>
            <a:r>
              <a:rPr lang="hu-HU" sz="1800" dirty="0">
                <a:latin typeface="Calibri" charset="0"/>
              </a:rPr>
              <a:t>félév)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ELTE Tanító és Óvóképző Kar (4. félév)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Pázmány Péter Katolikus Egyetem Hittudományi Kar (4. félév)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Károli Gáspár Református Egyetem (blokkszeminárium)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Evangélikus Hittudományi Egyetem (2 blokkszeminárium)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Cigányfalvak</a:t>
            </a:r>
          </a:p>
        </p:txBody>
      </p:sp>
      <p:sp>
        <p:nvSpPr>
          <p:cNvPr id="91139" name="Szövegdoboz 4"/>
          <p:cNvSpPr txBox="1">
            <a:spLocks noChangeArrowheads="1"/>
          </p:cNvSpPr>
          <p:nvPr/>
        </p:nvSpPr>
        <p:spPr bwMode="auto">
          <a:xfrm>
            <a:off x="395536" y="5661248"/>
            <a:ext cx="8604250" cy="12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 dirty="0">
                <a:latin typeface="Calibri" charset="0"/>
              </a:rPr>
              <a:t>PUBLIKÁCIÓ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 Élet és Tudomány </a:t>
            </a:r>
            <a:r>
              <a:rPr lang="hu-HU" sz="1800" i="1" dirty="0">
                <a:latin typeface="Calibri" charset="0"/>
              </a:rPr>
              <a:t>EDUVITAL Egészség-Egész-ség </a:t>
            </a:r>
            <a:r>
              <a:rPr lang="hu-HU" sz="1800" dirty="0">
                <a:latin typeface="Calibri" charset="0"/>
              </a:rPr>
              <a:t>rovat, heti egy cikk, </a:t>
            </a:r>
            <a:r>
              <a:rPr lang="hu-HU" sz="1800" dirty="0" smtClean="0">
                <a:latin typeface="Calibri" charset="0"/>
              </a:rPr>
              <a:t>190 </a:t>
            </a:r>
            <a:r>
              <a:rPr lang="hu-HU" sz="1800" dirty="0">
                <a:latin typeface="Calibri" charset="0"/>
              </a:rPr>
              <a:t>hete!</a:t>
            </a:r>
            <a:endParaRPr lang="hu-HU" sz="1800" i="1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 Gyermeklét- közös  e.lap  a Házi Gyermekorvosok Egyesületével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 Nők Lapja-bioetikai rovat</a:t>
            </a:r>
          </a:p>
        </p:txBody>
      </p:sp>
      <p:sp>
        <p:nvSpPr>
          <p:cNvPr id="91140" name="Szövegdoboz 5"/>
          <p:cNvSpPr txBox="1">
            <a:spLocks noChangeArrowheads="1"/>
          </p:cNvSpPr>
          <p:nvPr/>
        </p:nvSpPr>
        <p:spPr bwMode="auto">
          <a:xfrm>
            <a:off x="395536" y="4509120"/>
            <a:ext cx="4464050" cy="12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 dirty="0">
                <a:latin typeface="Calibri" charset="0"/>
              </a:rPr>
              <a:t>EMMI-feladatok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 A pedagógus továbbképzés támogatása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latin typeface="Calibri" charset="0"/>
              </a:rPr>
              <a:t> KOPP MÁRIA Lelki Egészség Országos Program</a:t>
            </a:r>
          </a:p>
        </p:txBody>
      </p:sp>
      <p:sp>
        <p:nvSpPr>
          <p:cNvPr id="91141" name="Szövegdoboz 5"/>
          <p:cNvSpPr txBox="1">
            <a:spLocks noChangeArrowheads="1"/>
          </p:cNvSpPr>
          <p:nvPr/>
        </p:nvSpPr>
        <p:spPr bwMode="auto">
          <a:xfrm>
            <a:off x="395536" y="2060848"/>
            <a:ext cx="8604250" cy="258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 dirty="0">
                <a:latin typeface="Calibri" charset="0"/>
              </a:rPr>
              <a:t>KÉPZŐK KÉPZÉSE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TÁMOP-6.1.3.B-12/1-2013-0001, </a:t>
            </a:r>
            <a:r>
              <a:rPr lang="hu-HU" sz="1800" b="1" dirty="0">
                <a:solidFill>
                  <a:srgbClr val="000000"/>
                </a:solidFill>
                <a:latin typeface="Calibri" charset="0"/>
              </a:rPr>
              <a:t>Népegészségügyi kommunikáció fejlesztése</a:t>
            </a: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, </a:t>
            </a:r>
          </a:p>
          <a:p>
            <a:pPr eaLnBrk="1" hangingPunct="1"/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      az </a:t>
            </a:r>
            <a:r>
              <a:rPr lang="hu-HU" sz="1800" dirty="0" smtClean="0">
                <a:solidFill>
                  <a:srgbClr val="000000"/>
                </a:solidFill>
                <a:latin typeface="Calibri" charset="0"/>
              </a:rPr>
              <a:t>Nemzeti Egészségfejlesztési </a:t>
            </a: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Intézet </a:t>
            </a:r>
            <a:r>
              <a:rPr lang="hu-HU" sz="1800" dirty="0" smtClean="0">
                <a:solidFill>
                  <a:srgbClr val="000000"/>
                </a:solidFill>
                <a:latin typeface="Calibri" charset="0"/>
              </a:rPr>
              <a:t>(NEFI</a:t>
            </a: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) Egészségkommunikációs Központjának belső képzése</a:t>
            </a:r>
          </a:p>
          <a:p>
            <a:pPr eaLnBrk="1" hangingPunct="1">
              <a:buFont typeface="Wingdings" charset="0"/>
              <a:buChar char="v"/>
            </a:pP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TÁMOP-3.1.5/12-2012-0001 </a:t>
            </a:r>
            <a:r>
              <a:rPr lang="hu-HU" sz="1800" b="1" dirty="0">
                <a:solidFill>
                  <a:srgbClr val="000000"/>
                </a:solidFill>
                <a:latin typeface="Calibri" charset="0"/>
              </a:rPr>
              <a:t>Pedagógusképzés támogatása </a:t>
            </a: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- Új típusú pedagógus-továbbképzések fejlesztése, próbaképzés tartása és a képzési anyag korrekciója</a:t>
            </a:r>
          </a:p>
          <a:p>
            <a:pPr lvl="1" indent="0" eaLnBrk="1" hangingPunct="1">
              <a:buFont typeface="Wingdings" charset="0"/>
              <a:buChar char="ü"/>
            </a:pP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Komplex egészségnevelési tanfolyam felső tagozatos pedagógusok számára</a:t>
            </a:r>
          </a:p>
          <a:p>
            <a:pPr lvl="1" indent="0" eaLnBrk="1" hangingPunct="1">
              <a:buFont typeface="Wingdings" charset="0"/>
              <a:buChar char="ü"/>
            </a:pPr>
            <a:r>
              <a:rPr lang="hu-HU" sz="1800" dirty="0">
                <a:solidFill>
                  <a:srgbClr val="000000"/>
                </a:solidFill>
                <a:latin typeface="Calibri" charset="0"/>
              </a:rPr>
              <a:t>Komplex egészségnevelési tanfolyam óvodai- és alsó tagozatos pedagógusok számára</a:t>
            </a: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03925"/>
            <a:ext cx="15478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71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zövegdoboz 3"/>
          <p:cNvSpPr txBox="1">
            <a:spLocks noChangeArrowheads="1"/>
          </p:cNvSpPr>
          <p:nvPr/>
        </p:nvSpPr>
        <p:spPr bwMode="auto">
          <a:xfrm>
            <a:off x="107504" y="2410764"/>
            <a:ext cx="8669338" cy="507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u-HU" b="1" dirty="0">
                <a:latin typeface="Calibri" charset="0"/>
              </a:rPr>
              <a:t>„EGYÜTT A FIATALOKKAL</a:t>
            </a:r>
            <a:r>
              <a:rPr lang="ja-JP" altLang="hu-HU" b="1" dirty="0" smtClean="0">
                <a:latin typeface="Calibri" charset="0"/>
              </a:rPr>
              <a:t>”</a:t>
            </a:r>
            <a:endParaRPr lang="hu-HU" altLang="ja-JP" b="1" dirty="0" smtClean="0">
              <a:latin typeface="Calibri" charset="0"/>
            </a:endParaRPr>
          </a:p>
          <a:p>
            <a:pPr eaLnBrk="1" hangingPunct="1">
              <a:defRPr/>
            </a:pPr>
            <a:endParaRPr lang="hu-HU" b="1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dirty="0" smtClean="0">
                <a:latin typeface="Calibri" charset="0"/>
              </a:rPr>
              <a:t> </a:t>
            </a:r>
            <a:r>
              <a:rPr lang="hu-HU" b="1" i="1" dirty="0">
                <a:latin typeface="Calibri" charset="0"/>
              </a:rPr>
              <a:t>Egész-ségedre! </a:t>
            </a:r>
            <a:r>
              <a:rPr lang="hu-HU" dirty="0">
                <a:latin typeface="Calibri" charset="0"/>
              </a:rPr>
              <a:t>Szakmailag támogatjuk a Lovassy László Gimnázium egészségnevelési honlapját: </a:t>
            </a:r>
            <a:r>
              <a:rPr lang="hu-HU" dirty="0">
                <a:latin typeface="Calibri" charset="0"/>
                <a:hlinkClick r:id="rId2"/>
              </a:rPr>
              <a:t>http://egeszseg.lovassy.hu</a:t>
            </a:r>
            <a:endParaRPr lang="hu-HU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b="1" i="1" dirty="0" smtClean="0">
                <a:latin typeface="Calibri" charset="0"/>
              </a:rPr>
              <a:t>„</a:t>
            </a:r>
            <a:r>
              <a:rPr lang="hu-HU" b="1" i="1" dirty="0">
                <a:latin typeface="Calibri" charset="0"/>
              </a:rPr>
              <a:t>Kedves Egészségünkre! Értsd, Csináld, Szeresd!</a:t>
            </a:r>
            <a:r>
              <a:rPr lang="ja-JP" altLang="hu-HU" b="1" i="1" dirty="0">
                <a:latin typeface="Calibri" charset="0"/>
              </a:rPr>
              <a:t>”</a:t>
            </a:r>
            <a:r>
              <a:rPr lang="hu-HU" b="1" i="1" dirty="0">
                <a:latin typeface="Calibri" charset="0"/>
              </a:rPr>
              <a:t> </a:t>
            </a:r>
            <a:r>
              <a:rPr lang="hu-HU" dirty="0">
                <a:latin typeface="Calibri" charset="0"/>
              </a:rPr>
              <a:t>Tisztelet Semmelweis Ignácnak!</a:t>
            </a:r>
            <a:r>
              <a:rPr lang="ja-JP" altLang="hu-HU" dirty="0">
                <a:latin typeface="Calibri" charset="0"/>
              </a:rPr>
              <a:t>”</a:t>
            </a:r>
            <a:r>
              <a:rPr lang="hu-HU" dirty="0">
                <a:latin typeface="Calibri" charset="0"/>
              </a:rPr>
              <a:t>  - </a:t>
            </a:r>
            <a:r>
              <a:rPr lang="hu-HU" dirty="0">
                <a:solidFill>
                  <a:srgbClr val="000000"/>
                </a:solidFill>
                <a:latin typeface="Calibri" charset="0"/>
              </a:rPr>
              <a:t>Egészségbiológiai Középiskolai Tanulmányi Verseny a Lovassy László Gimnáziummal </a:t>
            </a:r>
            <a:r>
              <a:rPr lang="hu-HU" dirty="0" smtClean="0">
                <a:solidFill>
                  <a:srgbClr val="000000"/>
                </a:solidFill>
                <a:latin typeface="Calibri" charset="0"/>
              </a:rPr>
              <a:t>közösen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hu-HU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Calibri" charset="0"/>
              </a:rPr>
              <a:t>„</a:t>
            </a:r>
            <a:r>
              <a:rPr lang="en-US" dirty="0"/>
              <a:t>"</a:t>
            </a:r>
            <a:r>
              <a:rPr lang="en-US" dirty="0" err="1"/>
              <a:t>Felfedeztük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élet</a:t>
            </a:r>
            <a:r>
              <a:rPr lang="en-US" dirty="0"/>
              <a:t> </a:t>
            </a:r>
            <a:r>
              <a:rPr lang="en-US" dirty="0" err="1"/>
              <a:t>titkát</a:t>
            </a:r>
            <a:r>
              <a:rPr lang="en-US" dirty="0"/>
              <a:t>!" </a:t>
            </a:r>
            <a:r>
              <a:rPr lang="en-US" dirty="0" err="1"/>
              <a:t>Egészségbiológiai</a:t>
            </a:r>
            <a:r>
              <a:rPr lang="en-US" dirty="0"/>
              <a:t> </a:t>
            </a:r>
            <a:r>
              <a:rPr lang="en-US" dirty="0" err="1"/>
              <a:t>tanulmányi</a:t>
            </a:r>
            <a:r>
              <a:rPr lang="en-US" dirty="0"/>
              <a:t> </a:t>
            </a:r>
            <a:r>
              <a:rPr lang="en-US" dirty="0" err="1"/>
              <a:t>verseny</a:t>
            </a:r>
            <a:r>
              <a:rPr lang="en-US" dirty="0"/>
              <a:t> a </a:t>
            </a:r>
            <a:r>
              <a:rPr lang="en-US" dirty="0" err="1" smtClean="0"/>
              <a:t>genetikáról</a:t>
            </a:r>
            <a:endParaRPr lang="hu-HU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hu-HU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dirty="0">
                <a:latin typeface="Calibri" charset="0"/>
              </a:rPr>
              <a:t>Hallgatói </a:t>
            </a:r>
            <a:r>
              <a:rPr lang="hu-HU" b="1" dirty="0">
                <a:latin typeface="Calibri" charset="0"/>
              </a:rPr>
              <a:t>prezentációs verseny </a:t>
            </a:r>
            <a:r>
              <a:rPr lang="hu-HU" dirty="0">
                <a:latin typeface="Calibri" charset="0"/>
              </a:rPr>
              <a:t>a Semmelweis Egyetem Egészségtudományi Karán</a:t>
            </a:r>
            <a:r>
              <a:rPr lang="hu-HU" b="1" dirty="0"/>
              <a:t> </a:t>
            </a:r>
            <a:r>
              <a:rPr lang="hu-HU" i="1" dirty="0"/>
              <a:t>- </a:t>
            </a:r>
            <a:r>
              <a:rPr lang="hu-HU" i="1" dirty="0">
                <a:latin typeface="Calibri" charset="0"/>
              </a:rPr>
              <a:t>2. éve</a:t>
            </a:r>
          </a:p>
          <a:p>
            <a:pPr eaLnBrk="1" hangingPunct="1">
              <a:buFont typeface="Wingdings" charset="0"/>
              <a:buChar char="v"/>
              <a:defRPr/>
            </a:pPr>
            <a:endParaRPr lang="hu-HU" i="1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b="1" i="1" dirty="0">
                <a:latin typeface="Calibri" charset="0"/>
              </a:rPr>
              <a:t> „Filmezzünk együtt!</a:t>
            </a:r>
            <a:r>
              <a:rPr lang="ja-JP" altLang="hu-HU" b="1" i="1" dirty="0" smtClean="0">
                <a:latin typeface="Calibri" charset="0"/>
              </a:rPr>
              <a:t>”</a:t>
            </a:r>
            <a:r>
              <a:rPr lang="hu-HU" altLang="ja-JP" b="1" i="1" dirty="0" smtClean="0">
                <a:latin typeface="Calibri" charset="0"/>
              </a:rPr>
              <a:t>iskolai </a:t>
            </a:r>
            <a:r>
              <a:rPr lang="hu-HU" b="1" i="1" dirty="0" smtClean="0">
                <a:latin typeface="Calibri" charset="0"/>
              </a:rPr>
              <a:t> </a:t>
            </a:r>
            <a:r>
              <a:rPr lang="hu-HU" dirty="0" smtClean="0">
                <a:latin typeface="Calibri" charset="0"/>
              </a:rPr>
              <a:t>Közösségi </a:t>
            </a:r>
            <a:r>
              <a:rPr lang="hu-HU" dirty="0">
                <a:latin typeface="Calibri" charset="0"/>
              </a:rPr>
              <a:t>Szolgálat </a:t>
            </a:r>
            <a:r>
              <a:rPr lang="hu-HU" dirty="0" smtClean="0">
                <a:latin typeface="Calibri" charset="0"/>
              </a:rPr>
              <a:t>(IKSZ) lehetőség </a:t>
            </a:r>
            <a:r>
              <a:rPr lang="hu-HU" dirty="0">
                <a:latin typeface="Calibri" charset="0"/>
              </a:rPr>
              <a:t>középiskolásoknak  </a:t>
            </a:r>
          </a:p>
          <a:p>
            <a:pPr eaLnBrk="1" hangingPunct="1">
              <a:defRPr/>
            </a:pPr>
            <a:endParaRPr lang="hu-HU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b="1" dirty="0"/>
              <a:t> …</a:t>
            </a:r>
          </a:p>
          <a:p>
            <a:pPr eaLnBrk="1" hangingPunct="1">
              <a:buFont typeface="Wingdings" charset="0"/>
              <a:buChar char="v"/>
              <a:defRPr/>
            </a:pPr>
            <a:endParaRPr lang="hu-HU" dirty="0"/>
          </a:p>
          <a:p>
            <a:pPr eaLnBrk="1" hangingPunct="1">
              <a:buFont typeface="Wingdings" charset="0"/>
              <a:buChar char="v"/>
              <a:defRPr/>
            </a:pPr>
            <a:endParaRPr lang="hu-HU" dirty="0"/>
          </a:p>
          <a:p>
            <a:pPr eaLnBrk="1" hangingPunct="1">
              <a:buFont typeface="Wingdings" charset="0"/>
              <a:buChar char="v"/>
              <a:defRPr/>
            </a:pPr>
            <a:endParaRPr lang="hu-HU" i="1" dirty="0">
              <a:latin typeface="Calibri" charset="0"/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03925"/>
            <a:ext cx="15478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79512" y="1340768"/>
            <a:ext cx="8496300" cy="101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u-HU" b="1" dirty="0">
                <a:latin typeface="Calibri" charset="0"/>
              </a:rPr>
              <a:t>KÖNYVKIADÁS</a:t>
            </a:r>
          </a:p>
          <a:p>
            <a:pPr eaLnBrk="1" hangingPunct="1">
              <a:defRPr/>
            </a:pPr>
            <a:endParaRPr lang="hu-HU" sz="7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dirty="0">
                <a:latin typeface="Calibri" charset="0"/>
              </a:rPr>
              <a:t> </a:t>
            </a:r>
            <a:r>
              <a:rPr lang="hu-HU" sz="1700" dirty="0">
                <a:latin typeface="Calibri" charset="0"/>
              </a:rPr>
              <a:t>EDUVITAL Művek kiadványsorozat: </a:t>
            </a:r>
            <a:r>
              <a:rPr lang="hu-HU" sz="1700" i="1" dirty="0">
                <a:latin typeface="Calibri" charset="0"/>
              </a:rPr>
              <a:t>„Sokszínű Egészségtudatosság - Értsd, Csináld, Szeresd!</a:t>
            </a:r>
            <a:r>
              <a:rPr lang="ja-JP" altLang="hu-HU" sz="1700" i="1" dirty="0" smtClean="0">
                <a:latin typeface="Calibri" charset="0"/>
              </a:rPr>
              <a:t>”</a:t>
            </a:r>
            <a:endParaRPr lang="hu-HU" altLang="ja-JP" sz="1700" i="1" dirty="0" smtClean="0">
              <a:latin typeface="Calibri" charset="0"/>
            </a:endParaRPr>
          </a:p>
          <a:p>
            <a:pPr eaLnBrk="1" hangingPunct="1">
              <a:buFont typeface="Wingdings" charset="0"/>
              <a:buChar char="v"/>
              <a:defRPr/>
            </a:pPr>
            <a:r>
              <a:rPr lang="hu-HU" sz="1700" i="1" dirty="0">
                <a:latin typeface="Calibri" charset="0"/>
              </a:rPr>
              <a:t> </a:t>
            </a:r>
            <a:r>
              <a:rPr lang="hu-HU" sz="1700" dirty="0" smtClean="0">
                <a:latin typeface="Calibri" charset="0"/>
              </a:rPr>
              <a:t> Zene és egészség</a:t>
            </a:r>
            <a:endParaRPr lang="hu-HU" sz="1700" i="1" dirty="0">
              <a:latin typeface="Calibri" charset="0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79512" y="260648"/>
            <a:ext cx="8820150" cy="9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u-HU" b="1" dirty="0">
                <a:latin typeface="Calibri" charset="0"/>
              </a:rPr>
              <a:t>MÉDIA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hu-HU" dirty="0" smtClean="0">
                <a:latin typeface="Calibri" charset="0"/>
              </a:rPr>
              <a:t> </a:t>
            </a:r>
            <a:r>
              <a:rPr lang="hu-HU" dirty="0">
                <a:latin typeface="Calibri" charset="0"/>
              </a:rPr>
              <a:t>MR1 Kossuth Rádió Közelről c. műsorában – hetente </a:t>
            </a:r>
            <a:r>
              <a:rPr lang="hu-HU" dirty="0" smtClean="0">
                <a:latin typeface="Calibri" charset="0"/>
              </a:rPr>
              <a:t>EDUVITAL, </a:t>
            </a:r>
            <a:r>
              <a:rPr lang="hu-HU" dirty="0">
                <a:latin typeface="Calibri" charset="0"/>
              </a:rPr>
              <a:t>2014 május óta hetente </a:t>
            </a:r>
          </a:p>
          <a:p>
            <a:pPr eaLnBrk="1" hangingPunct="1">
              <a:buFont typeface="Wingdings" charset="0"/>
              <a:buChar char="v"/>
              <a:defRPr/>
            </a:pPr>
            <a:r>
              <a:rPr lang="hu-HU" dirty="0">
                <a:latin typeface="Calibri" charset="0"/>
              </a:rPr>
              <a:t> Edukációs kisfilmek </a:t>
            </a:r>
          </a:p>
        </p:txBody>
      </p:sp>
    </p:spTree>
    <p:extLst>
      <p:ext uri="{BB962C8B-B14F-4D97-AF65-F5344CB8AC3E}">
        <p14:creationId xmlns:p14="http://schemas.microsoft.com/office/powerpoint/2010/main" val="220383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5005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861048"/>
            <a:ext cx="2485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EDUVITAL </a:t>
            </a:r>
            <a:r>
              <a:rPr lang="en-US" b="1" dirty="0" err="1" smtClean="0">
                <a:solidFill>
                  <a:srgbClr val="008000"/>
                </a:solidFill>
              </a:rPr>
              <a:t>Művek</a:t>
            </a:r>
            <a:r>
              <a:rPr lang="en-US" b="1" dirty="0" smtClean="0">
                <a:solidFill>
                  <a:srgbClr val="008000"/>
                </a:solidFill>
              </a:rPr>
              <a:t> 1.0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5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Box 4"/>
          <p:cNvSpPr txBox="1">
            <a:spLocks noChangeArrowheads="1"/>
          </p:cNvSpPr>
          <p:nvPr/>
        </p:nvSpPr>
        <p:spPr bwMode="auto">
          <a:xfrm>
            <a:off x="0" y="333375"/>
            <a:ext cx="8694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MULTIKULTÚRÁLIS TÁRSADALOM</a:t>
            </a:r>
          </a:p>
          <a:p>
            <a:pPr eaLnBrk="1" hangingPunct="1"/>
            <a:endParaRPr lang="en-US" sz="3200" b="1" dirty="0"/>
          </a:p>
          <a:p>
            <a:pPr eaLnBrk="1" hangingPunct="1"/>
            <a:r>
              <a:rPr lang="en-US" sz="3200" b="1" dirty="0"/>
              <a:t>ROMA INTEGRÁCIÓ, </a:t>
            </a:r>
            <a:r>
              <a:rPr lang="en-US" sz="3200" b="1" dirty="0">
                <a:solidFill>
                  <a:srgbClr val="FF0000"/>
                </a:solidFill>
              </a:rPr>
              <a:t>INTEGRÁLT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OKTATÁS</a:t>
            </a:r>
          </a:p>
        </p:txBody>
      </p:sp>
      <p:pic>
        <p:nvPicPr>
          <p:cNvPr id="117762" name="SmartArt Placeholder 6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2232"/>
          <a:stretch>
            <a:fillRect/>
          </a:stretch>
        </p:blipFill>
        <p:spPr>
          <a:xfrm>
            <a:off x="323528" y="1981681"/>
            <a:ext cx="8820472" cy="4850919"/>
          </a:xfrm>
        </p:spPr>
      </p:pic>
    </p:spTree>
    <p:extLst>
      <p:ext uri="{BB962C8B-B14F-4D97-AF65-F5344CB8AC3E}">
        <p14:creationId xmlns:p14="http://schemas.microsoft.com/office/powerpoint/2010/main" val="86252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217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2916238" y="3573463"/>
            <a:ext cx="340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/>
              <a:t>DROG használat</a:t>
            </a:r>
          </a:p>
        </p:txBody>
      </p:sp>
    </p:spTree>
    <p:extLst>
      <p:ext uri="{BB962C8B-B14F-4D97-AF65-F5344CB8AC3E}">
        <p14:creationId xmlns:p14="http://schemas.microsoft.com/office/powerpoint/2010/main" val="192815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700"/>
            <a:ext cx="71628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/>
              <a:t>KIÉGÉS</a:t>
            </a:r>
          </a:p>
        </p:txBody>
      </p:sp>
    </p:spTree>
    <p:extLst>
      <p:ext uri="{BB962C8B-B14F-4D97-AF65-F5344CB8AC3E}">
        <p14:creationId xmlns:p14="http://schemas.microsoft.com/office/powerpoint/2010/main" val="32682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95288" y="252413"/>
            <a:ext cx="83534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1301" tIns="45653" rIns="91301" bIns="4565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TANTUdSZ</a:t>
            </a:r>
            <a:r>
              <a:rPr lang="hu-HU" sz="3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PROGRAM</a:t>
            </a:r>
          </a:p>
        </p:txBody>
      </p:sp>
      <p:pic>
        <p:nvPicPr>
          <p:cNvPr id="7" name="Kép 6" descr="eduvit_logo_zold_tantud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44116"/>
            <a:ext cx="7020272" cy="5265204"/>
          </a:xfrm>
          <a:prstGeom prst="ellipse">
            <a:avLst/>
          </a:prstGeom>
        </p:spPr>
      </p:pic>
      <p:pic>
        <p:nvPicPr>
          <p:cNvPr id="8" name="Kép 7" descr="logó_gyerekek_No1.jpg"/>
          <p:cNvPicPr>
            <a:picLocks noChangeAspect="1"/>
          </p:cNvPicPr>
          <p:nvPr/>
        </p:nvPicPr>
        <p:blipFill>
          <a:blip r:embed="rId4" cstate="print"/>
          <a:srcRect l="24275" t="22700" r="20601" b="25850"/>
          <a:stretch>
            <a:fillRect/>
          </a:stretch>
        </p:blipFill>
        <p:spPr>
          <a:xfrm rot="11538326">
            <a:off x="6631068" y="3573016"/>
            <a:ext cx="2512932" cy="2736304"/>
          </a:xfrm>
          <a:prstGeom prst="ellipse">
            <a:avLst/>
          </a:prstGeom>
        </p:spPr>
      </p:pic>
      <p:pic>
        <p:nvPicPr>
          <p:cNvPr id="9" name="Kép 8" descr="logó_gyerekek_No1.jpg"/>
          <p:cNvPicPr>
            <a:picLocks noChangeAspect="1"/>
          </p:cNvPicPr>
          <p:nvPr/>
        </p:nvPicPr>
        <p:blipFill>
          <a:blip r:embed="rId4" cstate="print"/>
          <a:srcRect l="24275" t="22700" r="20601" b="25850"/>
          <a:stretch>
            <a:fillRect/>
          </a:stretch>
        </p:blipFill>
        <p:spPr>
          <a:xfrm rot="4217213">
            <a:off x="6588224" y="764704"/>
            <a:ext cx="2512932" cy="2736304"/>
          </a:xfrm>
          <a:prstGeom prst="ellipse">
            <a:avLst/>
          </a:prstGeom>
        </p:spPr>
      </p:pic>
      <p:pic>
        <p:nvPicPr>
          <p:cNvPr id="10" name="Kép 9" descr="logó_gyerekek_No1.jpg"/>
          <p:cNvPicPr>
            <a:picLocks noChangeAspect="1"/>
          </p:cNvPicPr>
          <p:nvPr/>
        </p:nvPicPr>
        <p:blipFill>
          <a:blip r:embed="rId4" cstate="print"/>
          <a:srcRect l="24275" t="22700" r="20601" b="25850"/>
          <a:stretch>
            <a:fillRect/>
          </a:stretch>
        </p:blipFill>
        <p:spPr>
          <a:xfrm>
            <a:off x="179517" y="917104"/>
            <a:ext cx="2512932" cy="2736304"/>
          </a:xfrm>
          <a:prstGeom prst="ellipse">
            <a:avLst/>
          </a:prstGeom>
        </p:spPr>
      </p:pic>
      <p:pic>
        <p:nvPicPr>
          <p:cNvPr id="11" name="Kép 10" descr="logó_gyerekek_No1.jpg"/>
          <p:cNvPicPr>
            <a:picLocks noChangeAspect="1"/>
          </p:cNvPicPr>
          <p:nvPr/>
        </p:nvPicPr>
        <p:blipFill>
          <a:blip r:embed="rId4" cstate="print"/>
          <a:srcRect l="24275" t="22700" r="20601" b="25850"/>
          <a:stretch>
            <a:fillRect/>
          </a:stretch>
        </p:blipFill>
        <p:spPr>
          <a:xfrm rot="4520128">
            <a:off x="179512" y="3645027"/>
            <a:ext cx="2512932" cy="2736304"/>
          </a:xfrm>
          <a:prstGeom prst="ellipse">
            <a:avLst/>
          </a:prstGeom>
        </p:spPr>
      </p:pic>
      <p:sp>
        <p:nvSpPr>
          <p:cNvPr id="123912" name="Szövegdoboz 11"/>
          <p:cNvSpPr txBox="1">
            <a:spLocks noChangeArrowheads="1"/>
          </p:cNvSpPr>
          <p:nvPr/>
        </p:nvSpPr>
        <p:spPr bwMode="auto">
          <a:xfrm>
            <a:off x="0" y="6488113"/>
            <a:ext cx="1941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>
                <a:solidFill>
                  <a:srgbClr val="000000"/>
                </a:solidFill>
                <a:latin typeface="Calibri" charset="0"/>
              </a:rPr>
              <a:t>www.eduvital.net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492500" y="6103938"/>
            <a:ext cx="2663825" cy="277812"/>
          </a:xfrm>
          <a:prstGeom prst="rect">
            <a:avLst/>
          </a:prstGeom>
          <a:noFill/>
        </p:spPr>
        <p:txBody>
          <a:bodyPr lIns="91301" tIns="45653" rIns="91301" bIns="4565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Drawings</a:t>
            </a:r>
            <a:r>
              <a:rPr lang="hu-HU" sz="1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Zsófia Hargitai</a:t>
            </a:r>
          </a:p>
        </p:txBody>
      </p:sp>
    </p:spTree>
    <p:extLst>
      <p:ext uri="{BB962C8B-B14F-4D97-AF65-F5344CB8AC3E}">
        <p14:creationId xmlns:p14="http://schemas.microsoft.com/office/powerpoint/2010/main" val="130925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03925"/>
            <a:ext cx="15478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Cím 1"/>
          <p:cNvSpPr>
            <a:spLocks noGrp="1"/>
          </p:cNvSpPr>
          <p:nvPr>
            <p:ph type="title"/>
          </p:nvPr>
        </p:nvSpPr>
        <p:spPr>
          <a:xfrm>
            <a:off x="275084" y="-171400"/>
            <a:ext cx="8856984" cy="1143000"/>
          </a:xfrm>
        </p:spPr>
        <p:txBody>
          <a:bodyPr/>
          <a:lstStyle/>
          <a:p>
            <a:r>
              <a:rPr lang="hu-HU" sz="4800" b="1" dirty="0">
                <a:solidFill>
                  <a:srgbClr val="10253F"/>
                </a:solidFill>
                <a:latin typeface="Calibri" charset="0"/>
              </a:rPr>
              <a:t>A </a:t>
            </a:r>
            <a:r>
              <a:rPr lang="hu-HU" sz="4800" b="1" dirty="0" smtClean="0">
                <a:solidFill>
                  <a:srgbClr val="10253F"/>
                </a:solidFill>
                <a:latin typeface="Calibri" charset="0"/>
              </a:rPr>
              <a:t>koncepció: kortársoktatás…</a:t>
            </a:r>
            <a:endParaRPr lang="en-GB" sz="5400" b="1" dirty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18" name="Szövegdoboz 13"/>
          <p:cNvSpPr txBox="1"/>
          <p:nvPr/>
        </p:nvSpPr>
        <p:spPr>
          <a:xfrm>
            <a:off x="6086667" y="1249854"/>
            <a:ext cx="684841" cy="52716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wrap="none" lIns="91301" tIns="45653" rIns="91301" bIns="456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T</a:t>
            </a:r>
          </a:p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U</a:t>
            </a:r>
          </a:p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T</a:t>
            </a:r>
          </a:p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O</a:t>
            </a:r>
          </a:p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R</a:t>
            </a:r>
          </a:p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O</a:t>
            </a:r>
          </a:p>
          <a:p>
            <a:pPr algn="ctr">
              <a:spcAft>
                <a:spcPts val="0"/>
              </a:spcAft>
              <a:defRPr/>
            </a:pPr>
            <a:r>
              <a:rPr lang="hu-HU" sz="48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latin typeface="Times New Roman"/>
                <a:ea typeface="Times New Roman"/>
                <a:cs typeface="Arial" charset="0"/>
              </a:rPr>
              <a:t>K</a:t>
            </a:r>
            <a:endParaRPr lang="hu-HU" sz="4800" dirty="0">
              <a:latin typeface="Times New Roman"/>
              <a:ea typeface="Times New Roman"/>
              <a:cs typeface="Arial" charset="0"/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268413"/>
            <a:ext cx="28067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48000"/>
            <a:ext cx="28082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41875"/>
            <a:ext cx="28082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lra nyíl 4"/>
          <p:cNvSpPr/>
          <p:nvPr/>
        </p:nvSpPr>
        <p:spPr>
          <a:xfrm>
            <a:off x="5003800" y="5395913"/>
            <a:ext cx="1081088" cy="4095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3" rIns="91301" bIns="45653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22336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3313"/>
            <a:ext cx="15843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2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166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33795" name="Picture 3" descr="koppujveg"/>
          <p:cNvPicPr>
            <a:picLocks noChangeAspect="1" noChangeArrowheads="1"/>
          </p:cNvPicPr>
          <p:nvPr/>
        </p:nvPicPr>
        <p:blipFill>
          <a:blip r:embed="rId2" cstate="print"/>
          <a:srcRect b="17295"/>
          <a:stretch>
            <a:fillRect/>
          </a:stretch>
        </p:blipFill>
        <p:spPr bwMode="auto">
          <a:xfrm>
            <a:off x="4429124" y="642918"/>
            <a:ext cx="2403451" cy="23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702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5" name="Picture 2" descr="kopp_nyomda"/>
          <p:cNvPicPr>
            <a:picLocks noChangeAspect="1" noChangeArrowheads="1"/>
          </p:cNvPicPr>
          <p:nvPr/>
        </p:nvPicPr>
        <p:blipFill>
          <a:blip r:embed="rId3" cstate="print"/>
          <a:srcRect l="46449" b="17662"/>
          <a:stretch>
            <a:fillRect/>
          </a:stretch>
        </p:blipFill>
        <p:spPr bwMode="auto">
          <a:xfrm>
            <a:off x="2357422" y="0"/>
            <a:ext cx="2357454" cy="236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78" name="Picture 2" descr="http://www.semmelweiskiado.hu/gallery/items/large/000/001/140.jpg"/>
          <p:cNvPicPr>
            <a:picLocks noChangeAspect="1" noChangeArrowheads="1"/>
          </p:cNvPicPr>
          <p:nvPr/>
        </p:nvPicPr>
        <p:blipFill>
          <a:blip r:embed="rId4"/>
          <a:srcRect b="21293"/>
          <a:stretch>
            <a:fillRect/>
          </a:stretch>
        </p:blipFill>
        <p:spPr bwMode="auto">
          <a:xfrm>
            <a:off x="6643702" y="1142984"/>
            <a:ext cx="2301096" cy="257176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929066"/>
            <a:ext cx="9144000" cy="258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 err="1" smtClean="0"/>
              <a:t>Hungarostudy</a:t>
            </a:r>
            <a:r>
              <a:rPr lang="hu-HU" sz="2400" b="1" dirty="0" smtClean="0"/>
              <a:t> Epidemiológiai Panel (HEP) </a:t>
            </a:r>
          </a:p>
          <a:p>
            <a:pPr lvl="0" algn="ctr">
              <a:spcBef>
                <a:spcPct val="20000"/>
              </a:spcBef>
            </a:pP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2002-ben 12.640 embert kérdeztek ki, közülük 2005-ben 4689 személyt sikerült újra kikérdezni, 322 ember halt meg  az újból felkeresettek közül.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2002-ben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40-69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éves korosztályból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férfi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(8.8%),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nő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(3.6%)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halt meg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2005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-ig</a:t>
            </a: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AutoShape 2" descr="data:image/jpeg;base64,/9j/4AAQSkZJRgABAQAAAQABAAD/2wCEAAkGBhQSERQTEhQVFRUWFxoYGBcYGBgYGBcXFxQWFxYUFRUXGyYfFxojGRUUHy8gJCcpLCwsFR4xNTAqNSYrLCkBCQoKDgwOGg8PGiwkHyQsKSksLCwsLCwqKSwpLCkpLCksLCwsKSwsKSwsLCksLCksLCkpLCwsLCkpLCksLCksKf/AABEIAQEAxAMBIgACEQEDEQH/xAAcAAABBQEBAQAAAAAAAAAAAAAAAwQFBgcCAQj/xAA+EAABAwIDBgMHAgYBAgcAAAABAAIRAyEEEjEFBkFRYXEigZETMqGxwdHwB0IzUmJy4fGSFoIjJFNjorLC/8QAGwEAAgMBAQEAAAAAAAAAAAAAAwQAAgUBBgf/xAAvEQACAQMDBAEDAgYDAAAAAAAAAQIDESEEEjETIkFRBTJhcVKRFCOBobHRBjNC/9oADAMBAAIRAxEAPwDFMW6XLmhWyuB5LyqbrhcSwQv2ycUKjQrDRbZUvdUGFd6egSU8MajweOCSKVekiVS5aw2xNOxVXo7LqPxILWEgG5AtrxOgVz8I1GY8G/dctJJsByFtOgaPqqdbbwEVHdybFufjGDDtaXCQBbyVhDwVheG3mfS8LcsiJMCR3cIhTGB30q/vqmT/AC6/CEWGqXDQOWmfg12UBUTAb0wAfavP98XHKZ17gJfEfqdQZFqjhza3jykkJhV4MA6UkXVeSs6r/q+yYZSjkXOMRzMCyUp/qmI9wO7Ej01lR6iCOqjNmhIVIofqXTIu1w7sMf8ALNCncDvRTqC2bvlJHqJ+MK0a0JcMq6clyiaQkqeJDtCClUW4MEIQoQEIQoQEIQoQEIQoQ+H3IaJIQ5KYVsvb3UfBC97AwYDQrGAozY1OGhSp1CzpMcSE39UxxONaywu6P+IXO0No5RY/nPsq8MXJvcuOnMzaeiFmQeMbcljwtWRrAN50JHAk8B05JR1W0CxMehGnTn5jmmFF2Rskyfr0Hb4QijUEOc4zePPU35CyC0MRFQQ0TNuH+BxPVJU9rkOsGeZBPeVG18WalQAT/KAL25DqbdlOYTACiM0Bzou4+63+3ry49hr2yisk54FqW2Ko1bI6scB6xb0T6ljG1NQL8eM6FvQ+fovMHha1SCZDTpIaJHDWSVNUd3CWnNE2gjjyVNyR102yl7S2blc43LbhukRw17cOKcYINNvACdAWxPWYHzVp23us5wtwH+/iFVW7Hq0j+/8A7ZNuo5Im9NAuk0cY+nUpmQ0cwWkgx+dElhd630XWk/8AEntKeY1zgJu4dsp7WMehUJi2sqXAE8ZEH4aHuFE8nduDS92N/wD2guTOhmLHgTNxylaRsvawqgfl+I7r5hotLHgtJHxt3BM9lpm5m9QsCQHNjjZ0c+ovHomIVXB/YXqUbq6NkBXqb4PFCo0OB1ThaKd1dGe8AhCF0gIQhQgIQhQh8PJ1s1s1Gpu9sJ1sr+ICuS+lnY8mj7K90JfauL9mwmYtA7myZ7Jqw2eSr+8G1DUdY2aT6rOau7D8F5GmOx5cYE8vvP5xSuzqckH8A4nuVG0m/wCzx7D6p0a8Atbx+2vp8wruNltQRPyyVr47MYbb9re18z/n6JXaNfK1tNlyRYdTIk9LEnso3ZbvGXHQCw7AWHZTWEwoecx4+ETyAAcdOkeqBK0X+A0U2g3fwQa4vMu4CeJPPvN+6t2EwWYtJAdB8IIBGaPFUcO1gOGqgqBAIjqb8P6u6uW72HkCRaNO+g+EpOrNt3GoQsiRwWzh7z7nW5nqAFKUaZPRc0aWY9PmpKlRVErlJy2iTmSFGbQ2U03yA/BTxprk0ldoDGpYpOLwliHUwf6rz68+qoW3dhtklhLTyIkdj91tVfAh3BQ20d32u1E9VVTlF3DrZPBhGIa+n7zXRzuR3kH5pTZu3CxwIvBvJPrK0Xa+54uWyD0+qzLblD2NQsewidHC0jton6NSNbFsgK0HTV74N+/TLekV2ZZ5W5Hl1utBC+aP0n277LGNZPhqQ2Osgg+RHxX0rTdIT1G6W1mXWWbnaEIRwAIQhQgIQhQh8R4l0uSuzvfEJs4qS2JRl4PUek3KpN2iXgryLhVxAp0DwLhlHci6q2NcLR1PnwTza1fPq6GtNhxsoKtiMxStKF3uHJS2qzF6Ll2yXaWJPw/3CasP5z/wpXB0y4wNTZzu/wC1p5xN+QRZYydh3DzAU/2tvzI4mbNHc8einHVhTpkgiQMo6E/VMaTg0QLchy4SfKSm1avmc1o0bc9SdB+c1nvvY/FbUWDYlD2jmz0nsDMeZWkbPoQAB5lU7djAmAYgn7fQK+4KkIA4ALPm90xt9sSSwzOCeUzzTQD8CWa7p8ExFWM6eWOc0/mq4I/LIZHJdnREaA8CbgkagsEtMyuHCR+d1Rq5dYGdXDgqgfqJum2tQc5jYe3xDy1C0WoxRuPoyCChpuD3LwMxtJbWfN+7+ONDE0n/AMj2ntDgV9jYd8tB5ifXivkTebACli3tFg4+l4X1FuNjPa7PwryZJosBPMtblPyW7CSlaS8ox6qtj0TyEIRgAIQhQgIQhQh8Pqa2EwCXcR8BN1DgcVPbJDRSJMiZv5wECu+2weh9QntphNxx17jWVDNYp0PDswkG41tMj5ymhwgm1uh4qlOW1WY5Uo9R7kJYVjjZtuZBupJtcNaGtN+J5Dvxsm1NsC+WPzkQEGsxugk/nkPJVl3MJCGwf1MQALkn62sn27myzUcCRYmfL/fqo7ZuyXVnBz9OV5K1LdvYoY0OPS3Pl2A/ykq81BbY8jtKDfcyW2Xs/IzS/wAhyUxhhx/PJNNI/O5TXGY0tIDePI/50SCVg08loolsJdj2wPFxlUx2JqvBiAPsonaVHFG7HHvl07WTUWJyo34Zp2URYpN9YDU/lljb9o41ph7nR/3BS+ydu1S4AkkCLkk6H7SryljANUGuTSmVLnt9Vwypr5fUKMw2NJk9APj9gvH46JJPD6oO4v0WSFSp+eaaVmA8lR9tfqE6kS2m0EyRxPoob/rzFVD4aZPllXenKSLJbSC/VXZxZic0WMH1F/jK3f8AS187KwkzIpgLHdv+0x1NlMsPtZtPW5Ejstu3KwtSlhKdOrTbTLGhsN90wB4gtPTS7VH0Z2qjm5YELxep0RBCEKEBCEKEPiTLGoJUhiWZG5c0QBA5mePaU1qaDqb/AE+qkNoxAHJs8580CTyhmmsNkZTxLgZ15hSlGmHC+h4cfRRuGABkgR1n5KyYPA1KgAADGlsgn3iIkGAbKlZpDelTdyOfhGC0/VOtn4KnItP50J+i6xW7mUklxcZ5KU3e2Qc4LiRwjil5TTjhjOU8otm7uxLBxaAPn+QrlRpchb/CicHV91o0A05Xj1spvDOmyzWryG03tuJ1abusjiASPMKtbRDw7xC3QSCOn2VwpYbNNyO0fYqE23sNzzJe+BqAYkf3NCtwVi03Yrzt7qVI5GNLqmmQDM7zaDlaL8SoXaX6mYpphlKmzxZYcczyfIRCueC3Yw7QC2m0Hnxn5oxe52He7OWS60w94BI4kA/KE1TlSSyrgqsardouxU9lb/uqEMxFMNkTm1EcPDH1UlgcUx+JDRZrv3dVJYnd/DiC6kwZbCJsOEXTqjgGljIaGjMXWbB0t5oM9rfaNKLUVuLPhMGwMhvLmoHekinTJmCSAPPVSGDrlpMmBCY7zYD27A13OQZiLR9UNpOwGMZKTyUOvt3D0TGR1R39IGvmucJvthjZ9B9MTGaAQO+UyO91OYrdYOoikwmm4Sc4mXAiDmLTPmFA1txSKBptMumRAd7oBABLgNSSfRNKNK2WBk6ylxgvO42Ca/Fe0jM0NgOsRJ0PXutVaqR+nGDFOg1oEEQD1GUfb4q609E9plaODK1TvNnaEITQqCEIUICEIUIfFOGpZnhqlto4fLldqIMDzUfst01ovcKc2uPDHIfHRKVJWmhyjwV8VJ/b/noFe91oq0WEasaWkcRlNvgQs/rm9lZ/0+2llqvY42e35akdY+S5qIXp39DGkqtVdvvBY6mDLiXmY0ANhMhOMNQFMhxgDj6207KWZRmm4C41kGxt0TVzpblIFuRtb6LL3ejTlG/JJ7NqZiOwnvE/VWDDPAVW2a7Ke5n4Kap15gj0QZPJeKVrE/QxGUfgS7of3/OCh6dYxdd08UJtaeavGfsHKl5QticNewjrH1lMqlGobNIHqfW6fZnE8+/JOqFKNUZJM7v2IjsJsNrfFWJeeVonsnOLdPugDlCeupc7ymGIqhpgCeXZdaUVgpGbnK7EWMv9E8xlIOpgxwvKbciRZP2OzUySqRV0zs3ZplWr56ZBAzM1jUj7p5SxYqiADPYj5hOA7gRaUe0y6Kn5GW7rgsO7GHyl0dD8CCrK1VfdnFZqrgP5fqFaGha2ld4HnNWrVGdIQhOCgIQhQgIQhQh8ZbL/AIgy8fkOHrdT+16NgeCi936EvzG6tG0cJNPqPskaz7hyjwZ9iWw4rvA4w0qjKjdWkH04FPMbhZMadVGvbFk1GSkrAZJwldG0bGqe2Y2rhzDX3I4A8WlSG0sI6znRyIGglZVuhvi7BuLXAupuMkcjzC0Fm/FHEMLGHxEToeF4+Cxq1CdOTxg3qOohWgs58okcPRBshtRzHdNF1g6kwed0vi6ctKWYZErhqcjU/ZOBh0w2PXlgBUi0311K4iSbHLDH4F2avOyRbWvwSVetNhfgmYuyAbbs6rYyTlaCT0+aiMTtJtDMahu0fkc1Y9mYUME6uOp+gXO0NkU6t3NBI0Kttclc7GrGEttsGfYT9Uqb6hY5j2NFs5FumbiFZcPvIzLEi/y5hMttbtNDTkY3/iL9+areG2Q8nxcDH+guSt4wEVms5LjT2g17iGmYNzwvwStQBNMJgstMZbQlDUPFL38B0sFo3OwIDXVOZjyEfVWkKH3bp5aDOon1Kl2hbtCO2CPL6iW6o2dIQhMAAQhChAQhChD5M3eoxrzVuygsg+qruy6al6mJiAkJZY3HAxxmwg6+k8VX9p7Gy9+Vr9egV1puzD8/AExr4QFxPb4f5+SpGTiwryimN3fdq4x+clJbEwJo1b6G/lpeOhS20tsNa6Jk6mL9APRR+z9qOqYhs2kER5I0t84O/BylthURpWzMV4Rz0UoKstVTw2KiDwPzUzRxVljzRtRJXA1C02Uo2tKiMFWBjmpOi6QhBkLPxB0uvaOKGs6LmrhszeVlXsYysPDSbMAC5geqNHJWTRaxtGATJt+WS1Hagddjpbr5xz+izTFbVx9M5XYZ3Qg5h5EJMYjG1PDmDLTF2jsYEplU5exdxjzI0/FbRYfDIUTXa2ZbBWb1aGJGrWExMio6T6hNW7yPw7vFLT/KTmDrwbhSVGT4LRlRtZS/c1Kni4jkm2JxPiAHHTrOiquD3l9rGWb8xHzVt3TwDqlel7QkwZvybeEuodyizrntg5Gl4CjkYxn8rQPQfdPAVxC7at2OFY8y3fJ6F6vESrlT2ULxC6Q9QhClyHy9s1sDzUnVo2HMpjh6JtZO69V3YBZspq5t6f46vV4Vl9x1TEAFVzb21tWsMCbkcRa3aycY2tDS9xMBVzH7QY6CwF3MG0a2t2VoJyfAzV01PSL+ZLI2q4UmHRb53sfzkucF4a1M/wBQ+cLsbSLyc8CYAgQBGlkjUdD2xzB+X2TVnlMzJSg7Sj7L1hmyHN8wlsNiiLFd4SlJB5pXG4DiFjtq9jWWCQwGMgqfoYsHoqTh6pGqlsNjkJxCp4Llh3kgkAmF0yiAJ5/BNdgbXERZTuJw4d4m2ld24ugc24ysyExFXJpp8Ek7Gs4gH4/Ap87Z88p4gqLxm7L3zlMR5eitByO70IvxWHBuGjvp6JvUdhnXyU78mg/6TSvudVF84PmUyOyqjDBnt/lXcn7C716H9HAsNRpAAAOnTgFdNzm5sQ4jRrT6n8KqGGeGtknQH16JPA7z4rD4gGgxjqWWamYgSZsG8Z+6rRa6icnwLVoSnTcY8s2oO0SrVTtmfqTg3taXv9k4i4eDAP8AcBCs+D2hTqtBpva8c2kH5LajKL4ZhVKNSm7Ti0OpXq8lEqwA9hCAUSuogIRK8XTh86NYk6reaVCb4uuGsLnGALlYiyz6rNqMbvhFc3pxcBrAep8tPqq4DYpzj8T7Wo53DgOQ4BNqgstenHbFI+ca/UdevKa48fgRlPqDJLDHG/kQmIUxgGQ1pOhm/W9vRWqOyAUVdl9wOjQeQI8/z4KVe2WpjTwx9gyo2+TXsn9CoHBYEuT0S4IqrSv1ST5TrGNgps0yrongcbDxTm12gnwzdabhdpsMN5hZTlg2sVMbB2y81BTgl35ddeOCyiqqtJ5RonsQbTfgVB47abqbsr7fmqkBUeMocCJSm2NjsxFIsdYxIdxB4FDvZgE9jzkr9TbQA6cFBbZ3htA942trCr21aOJo1TSqWjQ3hw5gptVYGNLnmT8+kI2xNhnPAptLef2TQLF591vAd+cJ8HOZTaSZcRJPMn/aofirYgDqLcAJ0V72w7QA6AD4IlWmqe2K85ZzSVpPdJrCwRzTmBadD8DKc7Oc6mZbUqMdza4tPwTOna6VqVsptqRKt+DfShKKc1cuOz988ZS92u5/Sp4x8b/FSuF/VXFB3/iUqLh/TmafiXfJUWlVcWyu31XRM6dFVVakfICroNLUy4ftg1fAfqnRd/Fp1KfaHj6H4KwYHezC1YyVmSeBOU+joWFUKsg3SoqdSfJEWqmuRGp8FQmrwbX9z6FFQG4goWANxzm2D3AcgXD4BCL/ABa/SJP/AI/P9a/YQCru9lfwsHN1/JpVgJsqvvJTc/3QSGguPQaSfVL6dd+Te+WbWlml5/2V6iyRPNeYkWWh7F3NoPw9JxDpcxrjfiWyfmojfTdylQY005DuM8R+SmIaynKpsR42Xx1VU+pji5S2q24TBNOEpVJ90uBnjc+HubQq3QwLzTfUA8LIBPVxgK/7o7OFbAZHCQS4x58PRG1M0lf7gtLB7mn5RP7m4gPo5TB1B49NV5isEcPUy/sPunpyVZ3H2v7KqaZOpkT3gjmtLr4dtZmV3H1B5hZVWOybTNmnLfBNFeq0A4KLrYQtKkcQHYd2Wpdp91/3SdTEtN5kLkVYu2Rd1J7t4xrK+Y6xYnumuIrN4JkW3kFXtc7Gy5Nfw+0W1RBHmusxFtQs12LvK6m7K9XnZ+1w+LhDm/YOdHbmPBzvJsIYmlaPaNu09f5T0Kw7adSrnrGq0t9jYMNvETAPWLlfRToi1p16qtb57oNxrHBsMqFsBxGvIO6IlGooPID6sN25/wAGIbvPZTqB9RwF55nsAFP4jHMqvJY4ED18wdFXNpbs4jDV/ZVqbg7hxa4Di12hCaYqi+m+btPp8loypxm73KUPkp0I9PZ2+fZbGPmy5xjLUz3Hx/yorZ+2Q7wv8LuDrAHp0Uw+7GHlUE9JS8ouDyei09enXp3gyTFEBq6LRew4Lh1eQMo8+CT9vz5DQ/BLWbNNyih3RFl2muGrSNDr1SxPdVady0XdHRevEwxDnB2p/PJCtsKOoh1WdATUH/ymKdp+3yj7le4kw2TwTDbdVzMJSbmI9oSXDnp8FdRvZfcU18ux/guWx8RloUhGlNg4cGhVrfLECoYI0iJ6m/zVjwDIpM/tHyVa23hjUqhuoJ+vBK0FHquX5F5Qi6dkJYvZrW7PfAgvdmieANhCtG5+B9nSAaLfG/8AmVDbz08uHa2BaBp8la91YNJrpsR+XRt7cL+2xGtSjCat6sU3f3ZDqNdtZjCA4e+Jj2k8eRiNbGSp3dfegVWCbOFnDsrnicI2owseLEEfCJHVZdi91MVhqzQyDFmOBAa9ozOObi0gc5HVFVq0Nr5XAhd0J7v/AC+fsaaajKjS14DgbX4qtbQ3Qp3NJ72f0zPkJTHY28wzGnU8FQatdqOPO40M9VaaVUPFil3uhhjq2yW6LKNiN3ni3tXejfnCS/6bd/6r/h9ldKuEBOp9UkcODouqsznTbKizdwzOdxPl9lKbFxxY7KSQ4GCpHFVadIS4gKsV9rMrVopGXxrwt1Cs1Kojl1DDZqWz8fmaFJNeHWlZvsHazxBdwNwrzgtotIlpugcYYOpDyhTbGyGYmlkqCRNj+5rho5pGhWMb0bAdhi5j5Pi8PFrmk2Mc1t2HxfijgVBb7bt08ZRIjxtksIsZ5TyKLSq7H9hdwWU1cxbEbJa4NcybiDxAPWLgJ/u9UPjo1Ln9p59J6GF1RwDme8fcdlyTD9Y1APhjlpqk8VWDBTqBuV7cwfBnMDdpcexIvGiecty28ltNKNCsqkcLyiYcCY76cAumYaxv+cFzga+em2eIzJwx0pZto9fFRkrnlGkY1Sns+q6phekobeQqVhpUwt/9IS1XVCtuBuCI/aj4Z6D1KZb1uBq0aY4MbA6kpxtAgvpMJ1eJ7ApntB4ftGBcAtAtygo0F3J+k2Y/yE3KexcNpF6p0S1rRyH0UPh2TiXj+QTJ6lORVd/MdVHbMrvFWsQZ90SRFxNrJGFNpSdy1TSyjawb1YmWAAmxnQjjHFRm5O+4wtV9Ktei9xh3GmSdereY80925XzUn52a6EHSNPis6K09JSUqbjIwvkpVKE4n0vhsSHtBa4OaRIIMgjmCNQuNpbNZXZlfMAyC0lrmnm1wuCsN3W33rYIwDnpE+KmTbuw/tPw6LVdgfqDhcRlaHllRxgU3iHEngCLH1QKmmnTd1lHaWqp1VZ4fojtpbrtY9xdSqYprmkB3hNVhc4l5zG83kPMkHnoorDbNfSzTialMjLlY8NJ/qsbn+niZE5bxpUyPikXMaSCQ0kcwDHYnRSOoxaSuW/hrZg2il4V1c06j6mIa32ZIyQGlxDZgl4mS6GgASSeFpduwGak6tUxDmkPLW0m5ofDg3KXEBwcXS27RGtrTZKuCpOeHmmwkRBIE209F0/DtnNlaDpMCY017KdWms7TnQqvDmVU7uUX4YMFIvr5wc9XNZudsl9y2MgcIab5pzSIE3gtzqdWjTa5wYaemSwJgiYNwPE6GzabJ06oFE4nar6NXK4+FxkH6Kj1EpY8BYaKKzfP3I7auwq+Gfny52HUtv5kKR2TWIggWPwU/hNqghsuBU9FItBytQGky85uGGiOwmHmCErXoEFPMIGatt0XVWCLXVduBfqdxmm/e7Rc04mhmFRv8Ro/cP5o4kLN62Mc5pBIPcD6AL6AcwKk7f3IpOJrMZr7wBIg8wAUxR1CjiZSellVn/Ldr+yl7Cxeem3mBlI+Cc4J/hMzOvpquKez2UK2VshrxNzxHJOcKPr80aTTyuD1GnjPpxjPlYYrh6pjVdmsZXPsgDb88l5I5/BCwOK9jirVdOvyXq8eR0+CFaxwYZQ+vJuKbcx9JULhsVlrGu4T4xAFtZKY0sfVyOIe4Taxj4BNxjnlop6+KRa86J+NFq54+v8pCo7xTTV2vz4Lgd7//AGv/AJf4XOA3gpEPJOQvdMEE2gDUCOagzgKuX3HadPumYpENEtPcgx6whqhTadgC+W1UXeWfyi3bRxdJ9OGPa63A39NVQampStapfVIJmjS6awLa3XS1dtytYFMbo4dz8bh2tMH2jXTMQGnMT6AqHU7uW+MbSPU//Uq9R2g39hSgr1Ip+0buwrx7TrHxXFAnKJnRL9l549XewiXRrC8c+ev5zSoYNYErkAlcyduVvfrbNTC4X2lKA/O1sxIaDMmDbgBfmsix28OIrODqtV7iNJNh2AsFrm/eGz4SqP6SfS4+SxFa2iUXB4MT5KU41FZ4sW3YO+LmECo7TQ/dXvZ+9z3WzLGArbg6BbSpPBIlov1VdTp4ruQXR151U082VzYsBtuWy4x9T0Uls7H5hMrHMPteoDBkwrfsfbzhCz5U2ht5ReK4BhIC8wo5m1A4i8R8VKUIIS8jqtYq28m7jCDVA0u4f/pvJVV2EIk6halWoBzXNPEEfT6rOalMtcW/ymPQwjUpu1ja0FRzTT8ERXeQ9p6DkpEUwRMLjF4cOE6EJDDVi2zxHXgfNHbusD8e12Y4dT6D0Xq4diwhcswmCqY3d7Iz32nU28XrlJhQ9HCZXiSNY4x5xdWHaDHRGVwMWnw3J1voPUHyUXi3tbUZMxeTrJmDEk8lpUpSazk8BV08Kb3LwSldw9i13gl74LYjLAMSQZnv6JLZ9ZviABbluSTm8IJufXgFxV2swggZgSZBIHpbh8U4p+zMgFpkGcvE8ww+SpZpZOqpTlJWtx+7IfaFFpbmkGZMgQdYuNfNRClcd4WR/TA5jxTfr2UUm6fAjqFFNWBOtm400atOoNWOB7wdE1QrtXwLptO6PoTZW0m1aTKjDmDhIPT8t5KRa/z6LDt1N834M5T46RMlvEH+Zh4HpoVrGxt5KGJbNGoCeLTZ47tN/osOvp5Un7R6bT6qFaPpk6YSJbfW3dcZj+T+BVrbv6g4fDyA4VXx7rCCJvZztG/EoEIym7RQeU401eTOf1F2qylhHj91QZGjnI8R8m/MLFlKbf3hq4ur7SqdLNaNGjkPuVFrc01HpQs+Tzurr9ad1wuAV92RTDsKwHTKFQlft3DOGZ2j0JVNV9KNX4CzrST8xGraRa4tcf7XfdSmz6h0zBIY6iSNEzwdcA8Uk1dD2roqjLHBfcFSGUOLvJP8NtoA5QVVtm44G3+grLs/ZrXEEA9/slZQE08liwJLgCeKoW0f41T+93zK0Fjm0mEnRomfJZbX2iHPJixJPxXIQfg1vjZLfK/oclJXFhcckNrA6JOo+D5IiTNt7WhKrgmkzlI6DT4FCWL+6Fa8inTgU3G6+X3UJU1Qha0D53V4Z4uihCIxSPJ7X0SCELseC1TkEIQrAwTjBe+3v9UIXJcF4fUiexPuO/tKraEIVIY1HCOUIQjCgKa2b/DCEIVXge0X/Z/QXemB1QhBiO6gWoqQpIQrCj4FK3ulMBoEIXJB6Hk6Yu3oQqDfg8QhChw//9k="/>
          <p:cNvSpPr>
            <a:spLocks noChangeAspect="1" noChangeArrowheads="1"/>
          </p:cNvSpPr>
          <p:nvPr/>
        </p:nvSpPr>
        <p:spPr bwMode="auto">
          <a:xfrm>
            <a:off x="155575" y="-1766888"/>
            <a:ext cx="2828925" cy="3695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96" name="AutoShape 4" descr="data:image/jpeg;base64,/9j/4AAQSkZJRgABAQAAAQABAAD/2wCEAAkGBhQSERQTEhQVFRUWFxoYGBcYGBgYGBcXFxQWFxYUFRUXGyYfFxojGRUUHy8gJCcpLCwsFR4xNTAqNSYrLCkBCQoKDgwOGg8PGiwkHyQsKSksLCwsLCwqKSwpLCkpLCksLCwsKSwsKSwsLCksLCksLCkpLCwsLCkpLCksLCksKf/AABEIAQEAxAMBIgACEQEDEQH/xAAcAAABBQEBAQAAAAAAAAAAAAAAAwQFBgcCAQj/xAA+EAABAwIDBgMHAgYBAgcAAAABAAIRAyEEEjEFBkFRYXEigZETMqGxwdHwB0IzUmJy4fGSFoIjJFNjorLC/8QAGwEAAgMBAQEAAAAAAAAAAAAAAwQAAgUBBgf/xAAvEQACAQMDBAEDAgYDAAAAAAAAAQIDESEEEjETIkFRBTJhcVKRFCOBobHRBjNC/9oADAMBAAIRAxEAPwDFMW6XLmhWyuB5LyqbrhcSwQv2ycUKjQrDRbZUvdUGFd6egSU8MajweOCSKVekiVS5aw2xNOxVXo7LqPxILWEgG5AtrxOgVz8I1GY8G/dctJJsByFtOgaPqqdbbwEVHdybFufjGDDtaXCQBbyVhDwVheG3mfS8LcsiJMCR3cIhTGB30q/vqmT/AC6/CEWGqXDQOWmfg12UBUTAb0wAfavP98XHKZ17gJfEfqdQZFqjhza3jykkJhV4MA6UkXVeSs6r/q+yYZSjkXOMRzMCyUp/qmI9wO7Ej01lR6iCOqjNmhIVIofqXTIu1w7sMf8ALNCncDvRTqC2bvlJHqJ+MK0a0JcMq6clyiaQkqeJDtCClUW4MEIQoQEIQoQEIQoQEIQoQ+H3IaJIQ5KYVsvb3UfBC97AwYDQrGAozY1OGhSp1CzpMcSE39UxxONaywu6P+IXO0No5RY/nPsq8MXJvcuOnMzaeiFmQeMbcljwtWRrAN50JHAk8B05JR1W0CxMehGnTn5jmmFF2Rskyfr0Hb4QijUEOc4zePPU35CyC0MRFQQ0TNuH+BxPVJU9rkOsGeZBPeVG18WalQAT/KAL25DqbdlOYTACiM0Bzou4+63+3ry49hr2yisk54FqW2Ko1bI6scB6xb0T6ljG1NQL8eM6FvQ+fovMHha1SCZDTpIaJHDWSVNUd3CWnNE2gjjyVNyR102yl7S2blc43LbhukRw17cOKcYINNvACdAWxPWYHzVp23us5wtwH+/iFVW7Hq0j+/8A7ZNuo5Im9NAuk0cY+nUpmQ0cwWkgx+dElhd630XWk/8AEntKeY1zgJu4dsp7WMehUJi2sqXAE8ZEH4aHuFE8nduDS92N/wD2guTOhmLHgTNxylaRsvawqgfl+I7r5hotLHgtJHxt3BM9lpm5m9QsCQHNjjZ0c+ovHomIVXB/YXqUbq6NkBXqb4PFCo0OB1ThaKd1dGe8AhCF0gIQhQgIQhQh8PJ1s1s1Gpu9sJ1sr+ICuS+lnY8mj7K90JfauL9mwmYtA7myZ7Jqw2eSr+8G1DUdY2aT6rOau7D8F5GmOx5cYE8vvP5xSuzqckH8A4nuVG0m/wCzx7D6p0a8Atbx+2vp8wruNltQRPyyVr47MYbb9re18z/n6JXaNfK1tNlyRYdTIk9LEnso3ZbvGXHQCw7AWHZTWEwoecx4+ETyAAcdOkeqBK0X+A0U2g3fwQa4vMu4CeJPPvN+6t2EwWYtJAdB8IIBGaPFUcO1gOGqgqBAIjqb8P6u6uW72HkCRaNO+g+EpOrNt3GoQsiRwWzh7z7nW5nqAFKUaZPRc0aWY9PmpKlRVErlJy2iTmSFGbQ2U03yA/BTxprk0ldoDGpYpOLwliHUwf6rz68+qoW3dhtklhLTyIkdj91tVfAh3BQ20d32u1E9VVTlF3DrZPBhGIa+n7zXRzuR3kH5pTZu3CxwIvBvJPrK0Xa+54uWyD0+qzLblD2NQsewidHC0jton6NSNbFsgK0HTV74N+/TLekV2ZZ5W5Hl1utBC+aP0n277LGNZPhqQ2Osgg+RHxX0rTdIT1G6W1mXWWbnaEIRwAIQhQgIQhQh8R4l0uSuzvfEJs4qS2JRl4PUek3KpN2iXgryLhVxAp0DwLhlHci6q2NcLR1PnwTza1fPq6GtNhxsoKtiMxStKF3uHJS2qzF6Ll2yXaWJPw/3CasP5z/wpXB0y4wNTZzu/wC1p5xN+QRZYydh3DzAU/2tvzI4mbNHc8einHVhTpkgiQMo6E/VMaTg0QLchy4SfKSm1avmc1o0bc9SdB+c1nvvY/FbUWDYlD2jmz0nsDMeZWkbPoQAB5lU7djAmAYgn7fQK+4KkIA4ALPm90xt9sSSwzOCeUzzTQD8CWa7p8ExFWM6eWOc0/mq4I/LIZHJdnREaA8CbgkagsEtMyuHCR+d1Rq5dYGdXDgqgfqJum2tQc5jYe3xDy1C0WoxRuPoyCChpuD3LwMxtJbWfN+7+ONDE0n/AMj2ntDgV9jYd8tB5ifXivkTebACli3tFg4+l4X1FuNjPa7PwryZJosBPMtblPyW7CSlaS8ox6qtj0TyEIRgAIQhQgIQhQh8Pqa2EwCXcR8BN1DgcVPbJDRSJMiZv5wECu+2weh9QntphNxx17jWVDNYp0PDswkG41tMj5ymhwgm1uh4qlOW1WY5Uo9R7kJYVjjZtuZBupJtcNaGtN+J5Dvxsm1NsC+WPzkQEGsxugk/nkPJVl3MJCGwf1MQALkn62sn27myzUcCRYmfL/fqo7ZuyXVnBz9OV5K1LdvYoY0OPS3Pl2A/ykq81BbY8jtKDfcyW2Xs/IzS/wAhyUxhhx/PJNNI/O5TXGY0tIDePI/50SCVg08loolsJdj2wPFxlUx2JqvBiAPsonaVHFG7HHvl07WTUWJyo34Zp2URYpN9YDU/lljb9o41ph7nR/3BS+ydu1S4AkkCLkk6H7SryljANUGuTSmVLnt9Vwypr5fUKMw2NJk9APj9gvH46JJPD6oO4v0WSFSp+eaaVmA8lR9tfqE6kS2m0EyRxPoob/rzFVD4aZPllXenKSLJbSC/VXZxZic0WMH1F/jK3f8AS187KwkzIpgLHdv+0x1NlMsPtZtPW5Ejstu3KwtSlhKdOrTbTLGhsN90wB4gtPTS7VH0Z2qjm5YELxep0RBCEKEBCEKEPiTLGoJUhiWZG5c0QBA5mePaU1qaDqb/AE+qkNoxAHJs8580CTyhmmsNkZTxLgZ15hSlGmHC+h4cfRRuGABkgR1n5KyYPA1KgAADGlsgn3iIkGAbKlZpDelTdyOfhGC0/VOtn4KnItP50J+i6xW7mUklxcZ5KU3e2Qc4LiRwjil5TTjhjOU8otm7uxLBxaAPn+QrlRpchb/CicHV91o0A05Xj1spvDOmyzWryG03tuJ1abusjiASPMKtbRDw7xC3QSCOn2VwpYbNNyO0fYqE23sNzzJe+BqAYkf3NCtwVi03Yrzt7qVI5GNLqmmQDM7zaDlaL8SoXaX6mYpphlKmzxZYcczyfIRCueC3Yw7QC2m0Hnxn5oxe52He7OWS60w94BI4kA/KE1TlSSyrgqsardouxU9lb/uqEMxFMNkTm1EcPDH1UlgcUx+JDRZrv3dVJYnd/DiC6kwZbCJsOEXTqjgGljIaGjMXWbB0t5oM9rfaNKLUVuLPhMGwMhvLmoHekinTJmCSAPPVSGDrlpMmBCY7zYD27A13OQZiLR9UNpOwGMZKTyUOvt3D0TGR1R39IGvmucJvthjZ9B9MTGaAQO+UyO91OYrdYOoikwmm4Sc4mXAiDmLTPmFA1txSKBptMumRAd7oBABLgNSSfRNKNK2WBk6ylxgvO42Ca/Fe0jM0NgOsRJ0PXutVaqR+nGDFOg1oEEQD1GUfb4q609E9plaODK1TvNnaEITQqCEIUICEIUIfFOGpZnhqlto4fLldqIMDzUfst01ovcKc2uPDHIfHRKVJWmhyjwV8VJ/b/noFe91oq0WEasaWkcRlNvgQs/rm9lZ/0+2llqvY42e35akdY+S5qIXp39DGkqtVdvvBY6mDLiXmY0ANhMhOMNQFMhxgDj6207KWZRmm4C41kGxt0TVzpblIFuRtb6LL3ejTlG/JJ7NqZiOwnvE/VWDDPAVW2a7Ke5n4Kap15gj0QZPJeKVrE/QxGUfgS7of3/OCh6dYxdd08UJtaeavGfsHKl5QticNewjrH1lMqlGobNIHqfW6fZnE8+/JOqFKNUZJM7v2IjsJsNrfFWJeeVonsnOLdPugDlCeupc7ymGIqhpgCeXZdaUVgpGbnK7EWMv9E8xlIOpgxwvKbciRZP2OzUySqRV0zs3ZplWr56ZBAzM1jUj7p5SxYqiADPYj5hOA7gRaUe0y6Kn5GW7rgsO7GHyl0dD8CCrK1VfdnFZqrgP5fqFaGha2ld4HnNWrVGdIQhOCgIQhQgIQhQh8ZbL/AIgy8fkOHrdT+16NgeCi936EvzG6tG0cJNPqPskaz7hyjwZ9iWw4rvA4w0qjKjdWkH04FPMbhZMadVGvbFk1GSkrAZJwldG0bGqe2Y2rhzDX3I4A8WlSG0sI6znRyIGglZVuhvi7BuLXAupuMkcjzC0Fm/FHEMLGHxEToeF4+Cxq1CdOTxg3qOohWgs58okcPRBshtRzHdNF1g6kwed0vi6ctKWYZErhqcjU/ZOBh0w2PXlgBUi0311K4iSbHLDH4F2avOyRbWvwSVetNhfgmYuyAbbs6rYyTlaCT0+aiMTtJtDMahu0fkc1Y9mYUME6uOp+gXO0NkU6t3NBI0Kttclc7GrGEttsGfYT9Uqb6hY5j2NFs5FumbiFZcPvIzLEi/y5hMttbtNDTkY3/iL9+areG2Q8nxcDH+guSt4wEVms5LjT2g17iGmYNzwvwStQBNMJgstMZbQlDUPFL38B0sFo3OwIDXVOZjyEfVWkKH3bp5aDOon1Kl2hbtCO2CPL6iW6o2dIQhMAAQhChAQhChD5M3eoxrzVuygsg+qruy6al6mJiAkJZY3HAxxmwg6+k8VX9p7Gy9+Vr9egV1puzD8/AExr4QFxPb4f5+SpGTiwryimN3fdq4x+clJbEwJo1b6G/lpeOhS20tsNa6Jk6mL9APRR+z9qOqYhs2kER5I0t84O/BylthURpWzMV4Rz0UoKstVTw2KiDwPzUzRxVljzRtRJXA1C02Uo2tKiMFWBjmpOi6QhBkLPxB0uvaOKGs6LmrhszeVlXsYysPDSbMAC5geqNHJWTRaxtGATJt+WS1Hagddjpbr5xz+izTFbVx9M5XYZ3Qg5h5EJMYjG1PDmDLTF2jsYEplU5exdxjzI0/FbRYfDIUTXa2ZbBWb1aGJGrWExMio6T6hNW7yPw7vFLT/KTmDrwbhSVGT4LRlRtZS/c1Kni4jkm2JxPiAHHTrOiquD3l9rGWb8xHzVt3TwDqlel7QkwZvybeEuodyizrntg5Gl4CjkYxn8rQPQfdPAVxC7at2OFY8y3fJ6F6vESrlT2ULxC6Q9QhClyHy9s1sDzUnVo2HMpjh6JtZO69V3YBZspq5t6f46vV4Vl9x1TEAFVzb21tWsMCbkcRa3aycY2tDS9xMBVzH7QY6CwF3MG0a2t2VoJyfAzV01PSL+ZLI2q4UmHRb53sfzkucF4a1M/wBQ+cLsbSLyc8CYAgQBGlkjUdD2xzB+X2TVnlMzJSg7Sj7L1hmyHN8wlsNiiLFd4SlJB5pXG4DiFjtq9jWWCQwGMgqfoYsHoqTh6pGqlsNjkJxCp4Llh3kgkAmF0yiAJ5/BNdgbXERZTuJw4d4m2ld24ugc24ysyExFXJpp8Ek7Gs4gH4/Ap87Z88p4gqLxm7L3zlMR5eitByO70IvxWHBuGjvp6JvUdhnXyU78mg/6TSvudVF84PmUyOyqjDBnt/lXcn7C716H9HAsNRpAAAOnTgFdNzm5sQ4jRrT6n8KqGGeGtknQH16JPA7z4rD4gGgxjqWWamYgSZsG8Z+6rRa6icnwLVoSnTcY8s2oO0SrVTtmfqTg3taXv9k4i4eDAP8AcBCs+D2hTqtBpva8c2kH5LajKL4ZhVKNSm7Ti0OpXq8lEqwA9hCAUSuogIRK8XTh86NYk6reaVCb4uuGsLnGALlYiyz6rNqMbvhFc3pxcBrAep8tPqq4DYpzj8T7Wo53DgOQ4BNqgstenHbFI+ca/UdevKa48fgRlPqDJLDHG/kQmIUxgGQ1pOhm/W9vRWqOyAUVdl9wOjQeQI8/z4KVe2WpjTwx9gyo2+TXsn9CoHBYEuT0S4IqrSv1ST5TrGNgps0yrongcbDxTm12gnwzdabhdpsMN5hZTlg2sVMbB2y81BTgl35ddeOCyiqqtJ5RonsQbTfgVB47abqbsr7fmqkBUeMocCJSm2NjsxFIsdYxIdxB4FDvZgE9jzkr9TbQA6cFBbZ3htA942trCr21aOJo1TSqWjQ3hw5gptVYGNLnmT8+kI2xNhnPAptLef2TQLF591vAd+cJ8HOZTaSZcRJPMn/aofirYgDqLcAJ0V72w7QA6AD4IlWmqe2K85ZzSVpPdJrCwRzTmBadD8DKc7Oc6mZbUqMdza4tPwTOna6VqVsptqRKt+DfShKKc1cuOz988ZS92u5/Sp4x8b/FSuF/VXFB3/iUqLh/TmafiXfJUWlVcWyu31XRM6dFVVakfICroNLUy4ftg1fAfqnRd/Fp1KfaHj6H4KwYHezC1YyVmSeBOU+joWFUKsg3SoqdSfJEWqmuRGp8FQmrwbX9z6FFQG4goWANxzm2D3AcgXD4BCL/ABa/SJP/AI/P9a/YQCru9lfwsHN1/JpVgJsqvvJTc/3QSGguPQaSfVL6dd+Te+WbWlml5/2V6iyRPNeYkWWh7F3NoPw9JxDpcxrjfiWyfmojfTdylQY005DuM8R+SmIaynKpsR42Xx1VU+pji5S2q24TBNOEpVJ90uBnjc+HubQq3QwLzTfUA8LIBPVxgK/7o7OFbAZHCQS4x58PRG1M0lf7gtLB7mn5RP7m4gPo5TB1B49NV5isEcPUy/sPunpyVZ3H2v7KqaZOpkT3gjmtLr4dtZmV3H1B5hZVWOybTNmnLfBNFeq0A4KLrYQtKkcQHYd2Wpdp91/3SdTEtN5kLkVYu2Rd1J7t4xrK+Y6xYnumuIrN4JkW3kFXtc7Gy5Nfw+0W1RBHmusxFtQs12LvK6m7K9XnZ+1w+LhDm/YOdHbmPBzvJsIYmlaPaNu09f5T0Kw7adSrnrGq0t9jYMNvETAPWLlfRToi1p16qtb57oNxrHBsMqFsBxGvIO6IlGooPID6sN25/wAGIbvPZTqB9RwF55nsAFP4jHMqvJY4ED18wdFXNpbs4jDV/ZVqbg7hxa4Di12hCaYqi+m+btPp8loypxm73KUPkp0I9PZ2+fZbGPmy5xjLUz3Hx/yorZ+2Q7wv8LuDrAHp0Uw+7GHlUE9JS8ouDyei09enXp3gyTFEBq6LRew4Lh1eQMo8+CT9vz5DQ/BLWbNNyih3RFl2muGrSNDr1SxPdVady0XdHRevEwxDnB2p/PJCtsKOoh1WdATUH/ymKdp+3yj7le4kw2TwTDbdVzMJSbmI9oSXDnp8FdRvZfcU18ux/guWx8RloUhGlNg4cGhVrfLECoYI0iJ6m/zVjwDIpM/tHyVa23hjUqhuoJ+vBK0FHquX5F5Qi6dkJYvZrW7PfAgvdmieANhCtG5+B9nSAaLfG/8AmVDbz08uHa2BaBp8la91YNJrpsR+XRt7cL+2xGtSjCat6sU3f3ZDqNdtZjCA4e+Jj2k8eRiNbGSp3dfegVWCbOFnDsrnicI2owseLEEfCJHVZdi91MVhqzQyDFmOBAa9ozOObi0gc5HVFVq0Nr5XAhd0J7v/AC+fsaaajKjS14DgbX4qtbQ3Qp3NJ72f0zPkJTHY28wzGnU8FQatdqOPO40M9VaaVUPFil3uhhjq2yW6LKNiN3ni3tXejfnCS/6bd/6r/h9ldKuEBOp9UkcODouqsznTbKizdwzOdxPl9lKbFxxY7KSQ4GCpHFVadIS4gKsV9rMrVopGXxrwt1Cs1Kojl1DDZqWz8fmaFJNeHWlZvsHazxBdwNwrzgtotIlpugcYYOpDyhTbGyGYmlkqCRNj+5rho5pGhWMb0bAdhi5j5Pi8PFrmk2Mc1t2HxfijgVBb7bt08ZRIjxtksIsZ5TyKLSq7H9hdwWU1cxbEbJa4NcybiDxAPWLgJ/u9UPjo1Ln9p59J6GF1RwDme8fcdlyTD9Y1APhjlpqk8VWDBTqBuV7cwfBnMDdpcexIvGiecty28ltNKNCsqkcLyiYcCY76cAumYaxv+cFzga+em2eIzJwx0pZto9fFRkrnlGkY1Sns+q6phekobeQqVhpUwt/9IS1XVCtuBuCI/aj4Z6D1KZb1uBq0aY4MbA6kpxtAgvpMJ1eJ7ApntB4ftGBcAtAtygo0F3J+k2Y/yE3KexcNpF6p0S1rRyH0UPh2TiXj+QTJ6lORVd/MdVHbMrvFWsQZ90SRFxNrJGFNpSdy1TSyjawb1YmWAAmxnQjjHFRm5O+4wtV9Ktei9xh3GmSdereY80925XzUn52a6EHSNPis6K09JSUqbjIwvkpVKE4n0vhsSHtBa4OaRIIMgjmCNQuNpbNZXZlfMAyC0lrmnm1wuCsN3W33rYIwDnpE+KmTbuw/tPw6LVdgfqDhcRlaHllRxgU3iHEngCLH1QKmmnTd1lHaWqp1VZ4fojtpbrtY9xdSqYprmkB3hNVhc4l5zG83kPMkHnoorDbNfSzTialMjLlY8NJ/qsbn+niZE5bxpUyPikXMaSCQ0kcwDHYnRSOoxaSuW/hrZg2il4V1c06j6mIa32ZIyQGlxDZgl4mS6GgASSeFpduwGak6tUxDmkPLW0m5ofDg3KXEBwcXS27RGtrTZKuCpOeHmmwkRBIE209F0/DtnNlaDpMCY017KdWms7TnQqvDmVU7uUX4YMFIvr5wc9XNZudsl9y2MgcIab5pzSIE3gtzqdWjTa5wYaemSwJgiYNwPE6GzabJ06oFE4nar6NXK4+FxkH6Kj1EpY8BYaKKzfP3I7auwq+Gfny52HUtv5kKR2TWIggWPwU/hNqghsuBU9FItBytQGky85uGGiOwmHmCErXoEFPMIGatt0XVWCLXVduBfqdxmm/e7Rc04mhmFRv8Ro/cP5o4kLN62Mc5pBIPcD6AL6AcwKk7f3IpOJrMZr7wBIg8wAUxR1CjiZSellVn/Ldr+yl7Cxeem3mBlI+Cc4J/hMzOvpquKez2UK2VshrxNzxHJOcKPr80aTTyuD1GnjPpxjPlYYrh6pjVdmsZXPsgDb88l5I5/BCwOK9jirVdOvyXq8eR0+CFaxwYZQ+vJuKbcx9JULhsVlrGu4T4xAFtZKY0sfVyOIe4Taxj4BNxjnlop6+KRa86J+NFq54+v8pCo7xTTV2vz4Lgd7//AGv/AJf4XOA3gpEPJOQvdMEE2gDUCOagzgKuX3HadPumYpENEtPcgx6whqhTadgC+W1UXeWfyi3bRxdJ9OGPa63A39NVQampStapfVIJmjS6awLa3XS1dtytYFMbo4dz8bh2tMH2jXTMQGnMT6AqHU7uW+MbSPU//Uq9R2g39hSgr1Ip+0buwrx7TrHxXFAnKJnRL9l549XewiXRrC8c+ev5zSoYNYErkAlcyduVvfrbNTC4X2lKA/O1sxIaDMmDbgBfmsix28OIrODqtV7iNJNh2AsFrm/eGz4SqP6SfS4+SxFa2iUXB4MT5KU41FZ4sW3YO+LmECo7TQ/dXvZ+9z3WzLGArbg6BbSpPBIlov1VdTp4ruQXR151U082VzYsBtuWy4x9T0Uls7H5hMrHMPteoDBkwrfsfbzhCz5U2ht5ReK4BhIC8wo5m1A4i8R8VKUIIS8jqtYq28m7jCDVA0u4f/pvJVV2EIk6halWoBzXNPEEfT6rOalMtcW/ymPQwjUpu1ja0FRzTT8ERXeQ9p6DkpEUwRMLjF4cOE6EJDDVi2zxHXgfNHbusD8e12Y4dT6D0Xq4diwhcswmCqY3d7Iz32nU28XrlJhQ9HCZXiSNY4x5xdWHaDHRGVwMWnw3J1voPUHyUXi3tbUZMxeTrJmDEk8lpUpSazk8BV08Kb3LwSldw9i13gl74LYjLAMSQZnv6JLZ9ZviABbluSTm8IJufXgFxV2swggZgSZBIHpbh8U4p+zMgFpkGcvE8ww+SpZpZOqpTlJWtx+7IfaFFpbmkGZMgQdYuNfNRClcd4WR/TA5jxTfr2UUm6fAjqFFNWBOtm400atOoNWOB7wdE1QrtXwLptO6PoTZW0m1aTKjDmDhIPT8t5KRa/z6LDt1N834M5T46RMlvEH+Zh4HpoVrGxt5KGJbNGoCeLTZ47tN/osOvp5Un7R6bT6qFaPpk6YSJbfW3dcZj+T+BVrbv6g4fDyA4VXx7rCCJvZztG/EoEIym7RQeU401eTOf1F2qylhHj91QZGjnI8R8m/MLFlKbf3hq4ur7SqdLNaNGjkPuVFrc01HpQs+Tzurr9ad1wuAV92RTDsKwHTKFQlft3DOGZ2j0JVNV9KNX4CzrST8xGraRa4tcf7XfdSmz6h0zBIY6iSNEzwdcA8Uk1dD2roqjLHBfcFSGUOLvJP8NtoA5QVVtm44G3+grLs/ZrXEEA9/slZQE08liwJLgCeKoW0f41T+93zK0Fjm0mEnRomfJZbX2iHPJixJPxXIQfg1vjZLfK/oclJXFhcckNrA6JOo+D5IiTNt7WhKrgmkzlI6DT4FCWL+6Fa8inTgU3G6+X3UJU1Qha0D53V4Z4uihCIxSPJ7X0SCELseC1TkEIQrAwTjBe+3v9UIXJcF4fUiexPuO/tKraEIVIY1HCOUIQjCgKa2b/DCEIVXge0X/Z/QXemB1QhBiO6gWoqQpIQrCj4FK3ulMBoEIXJB6Hk6Yu3oQqDfg8QhChw//9k="/>
          <p:cNvSpPr>
            <a:spLocks noChangeAspect="1" noChangeArrowheads="1"/>
          </p:cNvSpPr>
          <p:nvPr/>
        </p:nvSpPr>
        <p:spPr bwMode="auto">
          <a:xfrm>
            <a:off x="155575" y="-1766888"/>
            <a:ext cx="2828925" cy="3695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8" name="Picture 6" descr="http://www.magyarkurir.hu/kepek/hirek/34347/fokep/k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00108"/>
            <a:ext cx="1900263" cy="248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3168352" cy="1923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626" y="3717032"/>
            <a:ext cx="5794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r>
              <a:rPr lang="en-US" sz="4800" b="1" dirty="0" smtClean="0"/>
              <a:t> G  </a:t>
            </a:r>
            <a:r>
              <a:rPr lang="en-US" sz="4800" b="1" dirty="0" err="1" smtClean="0">
                <a:solidFill>
                  <a:srgbClr val="0000FF"/>
                </a:solidFill>
              </a:rPr>
              <a:t>É</a:t>
            </a:r>
            <a:r>
              <a:rPr lang="en-US" sz="4800" b="1" dirty="0" smtClean="0"/>
              <a:t>  </a:t>
            </a:r>
            <a:r>
              <a:rPr lang="en-US" sz="4800" b="1" dirty="0" smtClean="0">
                <a:solidFill>
                  <a:srgbClr val="660066"/>
                </a:solidFill>
              </a:rPr>
              <a:t>S</a:t>
            </a:r>
            <a:r>
              <a:rPr lang="en-US" sz="4800" b="1" dirty="0" smtClean="0"/>
              <a:t>  </a:t>
            </a:r>
            <a:r>
              <a:rPr lang="en-US" sz="4800" b="1" dirty="0" smtClean="0">
                <a:solidFill>
                  <a:srgbClr val="008000"/>
                </a:solidFill>
              </a:rPr>
              <a:t>Z</a:t>
            </a:r>
            <a:r>
              <a:rPr lang="en-US" sz="4800" b="1" dirty="0" smtClean="0"/>
              <a:t>  S  </a:t>
            </a:r>
            <a:r>
              <a:rPr lang="en-US" sz="4800" b="1" dirty="0" err="1" smtClean="0">
                <a:solidFill>
                  <a:srgbClr val="FF6600"/>
                </a:solidFill>
              </a:rPr>
              <a:t>É</a:t>
            </a:r>
            <a:r>
              <a:rPr lang="en-US" sz="4800" b="1" dirty="0" smtClean="0"/>
              <a:t>  G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9626" y="1628800"/>
            <a:ext cx="6291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</a:rPr>
              <a:t>Z</a:t>
            </a:r>
            <a:endParaRPr lang="en-US" sz="4800" b="1" dirty="0">
              <a:solidFill>
                <a:srgbClr val="FF6600"/>
              </a:solidFill>
            </a:endParaRPr>
          </a:p>
          <a:p>
            <a:r>
              <a:rPr lang="en-US" sz="4800" b="1" dirty="0" smtClean="0">
                <a:solidFill>
                  <a:srgbClr val="FF6600"/>
                </a:solidFill>
              </a:rPr>
              <a:t>E</a:t>
            </a:r>
            <a:endParaRPr lang="en-US" sz="4800" b="1" dirty="0">
              <a:solidFill>
                <a:srgbClr val="FF6600"/>
              </a:solidFill>
            </a:endParaRPr>
          </a:p>
          <a:p>
            <a:r>
              <a:rPr lang="en-US" sz="4800" b="1" dirty="0" smtClean="0">
                <a:solidFill>
                  <a:srgbClr val="FF6600"/>
                </a:solidFill>
              </a:rPr>
              <a:t>N</a:t>
            </a:r>
            <a:endParaRPr lang="en-US" sz="4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86" y="2996952"/>
            <a:ext cx="549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L</a:t>
            </a:r>
          </a:p>
          <a:p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549676"/>
            <a:ext cx="6335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L</a:t>
            </a:r>
          </a:p>
          <a:p>
            <a:r>
              <a:rPr lang="en-US" sz="4800" b="1" dirty="0" smtClean="0">
                <a:solidFill>
                  <a:srgbClr val="0000FF"/>
                </a:solidFill>
              </a:rPr>
              <a:t>E</a:t>
            </a:r>
          </a:p>
          <a:p>
            <a:r>
              <a:rPr lang="en-US" sz="4800" b="1" dirty="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4528423"/>
            <a:ext cx="6291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</a:rPr>
              <a:t>E</a:t>
            </a:r>
          </a:p>
          <a:p>
            <a:r>
              <a:rPr lang="en-US" sz="4800" b="1" dirty="0" smtClean="0">
                <a:solidFill>
                  <a:srgbClr val="008000"/>
                </a:solidFill>
              </a:rPr>
              <a:t>N</a:t>
            </a:r>
          </a:p>
          <a:p>
            <a:r>
              <a:rPr lang="en-US" sz="4800" b="1" dirty="0">
                <a:solidFill>
                  <a:srgbClr val="008000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344" y="-12174"/>
            <a:ext cx="6291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8344" y="4653136"/>
            <a:ext cx="595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34" y="5445224"/>
            <a:ext cx="452989" cy="1336948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36155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764704"/>
            <a:ext cx="3072340" cy="1728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16632"/>
            <a:ext cx="2485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EDUVITAL </a:t>
            </a:r>
            <a:r>
              <a:rPr lang="en-US" b="1" dirty="0" err="1" smtClean="0">
                <a:solidFill>
                  <a:srgbClr val="008000"/>
                </a:solidFill>
              </a:rPr>
              <a:t>Művek</a:t>
            </a:r>
            <a:r>
              <a:rPr lang="en-US" b="1" dirty="0" smtClean="0">
                <a:solidFill>
                  <a:srgbClr val="008000"/>
                </a:solidFill>
              </a:rPr>
              <a:t> 3.0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8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ím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chemeClr val="tx2"/>
                </a:solidFill>
                <a:latin typeface="Calibri" charset="0"/>
              </a:rPr>
              <a:t>Küldetés </a:t>
            </a:r>
            <a:r>
              <a:rPr lang="hu-HU" b="1" dirty="0">
                <a:solidFill>
                  <a:schemeClr val="tx2"/>
                </a:solidFill>
                <a:latin typeface="Calibri" charset="0"/>
              </a:rPr>
              <a:t>nyilatkozat</a:t>
            </a:r>
          </a:p>
        </p:txBody>
      </p:sp>
      <p:sp>
        <p:nvSpPr>
          <p:cNvPr id="104450" name="Tartalom helye 2"/>
          <p:cNvSpPr>
            <a:spLocks noGrp="1"/>
          </p:cNvSpPr>
          <p:nvPr>
            <p:ph idx="1"/>
          </p:nvPr>
        </p:nvSpPr>
        <p:spPr>
          <a:xfrm>
            <a:off x="395288" y="14716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hu-HU" dirty="0">
                <a:latin typeface="Calibri" charset="0"/>
              </a:rPr>
              <a:t>    A magyar társadalom jelenlegi </a:t>
            </a:r>
            <a:r>
              <a:rPr lang="hu-HU" dirty="0" smtClean="0">
                <a:latin typeface="Calibri" charset="0"/>
              </a:rPr>
              <a:t>rossz testi és lelki egészségi </a:t>
            </a:r>
            <a:r>
              <a:rPr lang="hu-HU" dirty="0">
                <a:latin typeface="Calibri" charset="0"/>
              </a:rPr>
              <a:t>állapota </a:t>
            </a:r>
            <a:r>
              <a:rPr lang="hu-HU" dirty="0" smtClean="0">
                <a:latin typeface="Calibri" charset="0"/>
              </a:rPr>
              <a:t>valamint távlati </a:t>
            </a:r>
            <a:r>
              <a:rPr lang="hu-HU" dirty="0">
                <a:latin typeface="Calibri" charset="0"/>
              </a:rPr>
              <a:t>kilátásai minden felelősen gondolkodó számára kötelező feladatokat jelölnek ki.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hu-HU" b="1" dirty="0">
                <a:latin typeface="Calibri" charset="0"/>
              </a:rPr>
              <a:t>    </a:t>
            </a:r>
            <a:r>
              <a:rPr lang="hu-HU" dirty="0">
                <a:latin typeface="Calibri" charset="0"/>
              </a:rPr>
              <a:t>Ezért mi, </a:t>
            </a:r>
            <a:r>
              <a:rPr lang="hu-HU" b="1" dirty="0">
                <a:solidFill>
                  <a:srgbClr val="C00000"/>
                </a:solidFill>
                <a:latin typeface="Calibri" charset="0"/>
              </a:rPr>
              <a:t>pedagógusok, orvosok, biológusok, pszichológusok, szociológusok, bioetikusok és egészségpolitikai szakemberek </a:t>
            </a:r>
            <a:r>
              <a:rPr lang="hu-HU" dirty="0">
                <a:latin typeface="Calibri" charset="0"/>
              </a:rPr>
              <a:t>életre hívtuk az </a:t>
            </a:r>
            <a:r>
              <a:rPr lang="hu-HU" b="1" i="1" dirty="0">
                <a:solidFill>
                  <a:srgbClr val="17375E"/>
                </a:solidFill>
                <a:latin typeface="Calibri" charset="0"/>
              </a:rPr>
              <a:t>EDUVITAL Nonprofit Egészségnevelési Társaságot.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u-HU" b="1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hu-HU" b="1" dirty="0">
              <a:latin typeface="Calibri" charset="0"/>
            </a:endParaRPr>
          </a:p>
        </p:txBody>
      </p:sp>
      <p:sp>
        <p:nvSpPr>
          <p:cNvPr id="104451" name="Szövegdoboz 3"/>
          <p:cNvSpPr txBox="1">
            <a:spLocks noChangeArrowheads="1"/>
          </p:cNvSpPr>
          <p:nvPr/>
        </p:nvSpPr>
        <p:spPr bwMode="auto">
          <a:xfrm>
            <a:off x="6875463" y="55165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i="1">
                <a:latin typeface="Calibri" charset="0"/>
              </a:rPr>
              <a:t>2012. január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6488113"/>
            <a:ext cx="1924050" cy="3698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lIns="91301" tIns="45653" rIns="91301" bIns="45653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latin typeface="+mn-lt"/>
                <a:ea typeface="+mn-ea"/>
              </a:rPr>
              <a:t>www.eduvital.net</a:t>
            </a:r>
            <a:endParaRPr lang="hu-HU" b="1" dirty="0">
              <a:latin typeface="+mn-lt"/>
              <a:ea typeface="+mn-ea"/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951538"/>
            <a:ext cx="16430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9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https://edc2.healthtap.com/ht-staging/user_answer/reference_image/11589/large/Psychology.jpeg?1386670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6375" y="1341438"/>
            <a:ext cx="618013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4149725"/>
            <a:ext cx="14255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35498" y="5805269"/>
            <a:ext cx="2447950" cy="6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/>
          <a:p>
            <a:pPr>
              <a:defRPr/>
            </a:pPr>
            <a:r>
              <a:rPr lang="hu-HU" b="1" dirty="0">
                <a:effectLst>
                  <a:glow rad="228600">
                    <a:srgbClr val="F8FBFE"/>
                  </a:glow>
                </a:effectLst>
              </a:rPr>
              <a:t>Semmelweis </a:t>
            </a:r>
          </a:p>
          <a:p>
            <a:pPr>
              <a:defRPr/>
            </a:pPr>
            <a:r>
              <a:rPr lang="hu-HU" b="1" dirty="0">
                <a:effectLst>
                  <a:glow rad="228600">
                    <a:srgbClr val="F8FBFE"/>
                  </a:glow>
                </a:effectLst>
              </a:rPr>
              <a:t>Egyetem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7843" t="14764" r="79355" b="65822"/>
          <a:stretch>
            <a:fillRect/>
          </a:stretch>
        </p:blipFill>
        <p:spPr bwMode="auto">
          <a:xfrm>
            <a:off x="7656513" y="4106863"/>
            <a:ext cx="14462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3" name="Téglalap 7"/>
          <p:cNvSpPr>
            <a:spLocks noChangeArrowheads="1"/>
          </p:cNvSpPr>
          <p:nvPr/>
        </p:nvSpPr>
        <p:spPr bwMode="auto">
          <a:xfrm>
            <a:off x="4716016" y="6021295"/>
            <a:ext cx="4464496" cy="36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1" tIns="45653" rIns="91301" bIns="45653"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effectLst>
                  <a:glow rad="228600">
                    <a:srgbClr val="F8FBFE"/>
                  </a:glow>
                </a:effectLst>
              </a:rPr>
              <a:t>                                      TIT</a:t>
            </a:r>
            <a:r>
              <a:rPr lang="en-US" b="1" dirty="0">
                <a:solidFill>
                  <a:srgbClr val="000000"/>
                </a:solidFill>
                <a:effectLst>
                  <a:glow rad="228600">
                    <a:srgbClr val="F8FBFE"/>
                  </a:glow>
                </a:effectLst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0" y="6488113"/>
            <a:ext cx="1924050" cy="369887"/>
          </a:xfrm>
          <a:prstGeom prst="rect">
            <a:avLst/>
          </a:prstGeom>
          <a:noFill/>
          <a:ln>
            <a:noFill/>
          </a:ln>
        </p:spPr>
        <p:txBody>
          <a:bodyPr wrap="none" lIns="91301" tIns="45653" rIns="91301" bIns="45653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latin typeface="+mn-lt"/>
                <a:ea typeface="+mn-ea"/>
              </a:rPr>
              <a:t>www.eduvital.net</a:t>
            </a:r>
            <a:endParaRPr lang="hu-HU" b="1" dirty="0">
              <a:latin typeface="+mn-lt"/>
              <a:ea typeface="+mn-ea"/>
            </a:endParaRPr>
          </a:p>
        </p:txBody>
      </p:sp>
      <p:pic>
        <p:nvPicPr>
          <p:cNvPr id="105481" name="Picture 2" descr="https://internetfigyelo.files.wordpress.com/2012/04/kopp-mc3a1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17462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4" descr="http://semmelweis.hu/hirek/files/2011/07/falus-20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b="3317"/>
          <a:stretch>
            <a:fillRect/>
          </a:stretch>
        </p:blipFill>
        <p:spPr bwMode="auto">
          <a:xfrm>
            <a:off x="7440613" y="0"/>
            <a:ext cx="17033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979712" y="2132856"/>
            <a:ext cx="5328592" cy="2246634"/>
          </a:xfrm>
          <a:prstGeom prst="rect">
            <a:avLst/>
          </a:prstGeom>
          <a:noFill/>
        </p:spPr>
        <p:txBody>
          <a:bodyPr wrap="square" lIns="91301" tIns="45653" rIns="91301" bIns="45653"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EDUVITAL </a:t>
            </a:r>
          </a:p>
          <a:p>
            <a:pPr algn="ctr">
              <a:defRPr/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NON-PROFIT EGÉSZSÉGNEVELÉSI 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TÁRSASÁG</a:t>
            </a:r>
          </a:p>
          <a:p>
            <a:pPr algn="ctr">
              <a:defRPr/>
            </a:pPr>
            <a:endParaRPr lang="hu-HU" sz="20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EDUVITAL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ALAPÍTVÁNY</a:t>
            </a:r>
            <a:endParaRPr lang="hu-HU" sz="20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hu-HU" sz="2000" dirty="0"/>
          </a:p>
        </p:txBody>
      </p:sp>
      <p:sp>
        <p:nvSpPr>
          <p:cNvPr id="105484" name="Szövegdoboz 3"/>
          <p:cNvSpPr txBox="1">
            <a:spLocks noChangeArrowheads="1"/>
          </p:cNvSpPr>
          <p:nvPr/>
        </p:nvSpPr>
        <p:spPr bwMode="auto">
          <a:xfrm>
            <a:off x="-36513" y="2195513"/>
            <a:ext cx="18478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/>
              <a:t>Kopp Mária</a:t>
            </a:r>
          </a:p>
        </p:txBody>
      </p:sp>
      <p:sp>
        <p:nvSpPr>
          <p:cNvPr id="105485" name="Szövegdoboz 14"/>
          <p:cNvSpPr txBox="1">
            <a:spLocks noChangeArrowheads="1"/>
          </p:cNvSpPr>
          <p:nvPr/>
        </p:nvSpPr>
        <p:spPr bwMode="auto">
          <a:xfrm>
            <a:off x="7332663" y="2276475"/>
            <a:ext cx="184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/>
              <a:t>Falus András</a:t>
            </a:r>
          </a:p>
        </p:txBody>
      </p:sp>
      <p:pic>
        <p:nvPicPr>
          <p:cNvPr id="10548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23119" r="12209" b="-2"/>
          <a:stretch>
            <a:fillRect/>
          </a:stretch>
        </p:blipFill>
        <p:spPr bwMode="auto">
          <a:xfrm>
            <a:off x="6429375" y="763588"/>
            <a:ext cx="9509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4434"/>
            <a:ext cx="698654" cy="83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220027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214813" y="0"/>
            <a:ext cx="353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3200">
                <a:solidFill>
                  <a:srgbClr val="10253F"/>
                </a:solidFill>
                <a:latin typeface="Calibri" charset="0"/>
              </a:rPr>
              <a:t>Primer célcsoportok</a:t>
            </a:r>
            <a:endParaRPr lang="en-US" sz="3200">
              <a:solidFill>
                <a:srgbClr val="10253F"/>
              </a:solidFill>
              <a:latin typeface="Calibri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786188" y="642938"/>
            <a:ext cx="714375" cy="10715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072063" y="571500"/>
            <a:ext cx="0" cy="2714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000750" y="571500"/>
            <a:ext cx="0" cy="1285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7643813" y="500063"/>
            <a:ext cx="714375" cy="1285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7072313" y="571500"/>
            <a:ext cx="0" cy="2286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4071938" y="3214688"/>
            <a:ext cx="2446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2000" b="1">
                <a:solidFill>
                  <a:srgbClr val="10253F"/>
                </a:solidFill>
                <a:latin typeface="Calibri" charset="0"/>
              </a:rPr>
              <a:t>EÜ. SZAKEMBEREK</a:t>
            </a:r>
          </a:p>
          <a:p>
            <a:pPr eaLnBrk="1" hangingPunct="1"/>
            <a:r>
              <a:rPr lang="hu-HU" sz="2000" b="1">
                <a:solidFill>
                  <a:srgbClr val="10253F"/>
                </a:solidFill>
                <a:latin typeface="Calibri" charset="0"/>
              </a:rPr>
              <a:t> védőnők</a:t>
            </a:r>
          </a:p>
          <a:p>
            <a:pPr eaLnBrk="1" hangingPunct="1"/>
            <a:r>
              <a:rPr lang="hu-HU" sz="2000" b="1">
                <a:solidFill>
                  <a:srgbClr val="10253F"/>
                </a:solidFill>
                <a:latin typeface="Calibri" charset="0"/>
              </a:rPr>
              <a:t> házi/gyerek/orvosok</a:t>
            </a:r>
          </a:p>
          <a:p>
            <a:pPr eaLnBrk="1" hangingPunct="1"/>
            <a:r>
              <a:rPr lang="hu-HU" sz="2000" b="1">
                <a:solidFill>
                  <a:srgbClr val="10253F"/>
                </a:solidFill>
                <a:latin typeface="Calibri" charset="0"/>
              </a:rPr>
              <a:t>szociális munkások</a:t>
            </a:r>
            <a:endParaRPr lang="en-US" sz="2000" b="1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2500313" y="1857375"/>
            <a:ext cx="22574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PEDAGÓGUSOK</a:t>
            </a:r>
          </a:p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biológia-egészségtan,</a:t>
            </a:r>
          </a:p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osztályfőnök</a:t>
            </a:r>
          </a:p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    tanárok, tanítók</a:t>
            </a:r>
          </a:p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nevelési tanácsadók</a:t>
            </a:r>
            <a:endParaRPr lang="en-US" sz="1800" b="1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20" name="Szövegdoboz 19"/>
          <p:cNvSpPr txBox="1">
            <a:spLocks noChangeArrowheads="1"/>
          </p:cNvSpPr>
          <p:nvPr/>
        </p:nvSpPr>
        <p:spPr bwMode="auto">
          <a:xfrm>
            <a:off x="5500688" y="1928813"/>
            <a:ext cx="1187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LELKÉSZEK</a:t>
            </a:r>
            <a:endParaRPr lang="en-US" sz="1800" b="1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6500813" y="3000375"/>
            <a:ext cx="164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KISEBBSÉGI</a:t>
            </a:r>
          </a:p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SZERVEZETEK</a:t>
            </a:r>
          </a:p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Szociális munkások</a:t>
            </a:r>
            <a:endParaRPr lang="en-US" sz="1800" b="1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23" name="Szövegdoboz 22"/>
          <p:cNvSpPr txBox="1">
            <a:spLocks noChangeArrowheads="1"/>
          </p:cNvSpPr>
          <p:nvPr/>
        </p:nvSpPr>
        <p:spPr bwMode="auto">
          <a:xfrm>
            <a:off x="7643813" y="1857375"/>
            <a:ext cx="12906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1800" b="1">
                <a:solidFill>
                  <a:srgbClr val="10253F"/>
                </a:solidFill>
                <a:latin typeface="Calibri" charset="0"/>
              </a:rPr>
              <a:t>ÚJSÁGÍRÓK</a:t>
            </a:r>
            <a:endParaRPr lang="en-US" sz="1800" b="1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25" name="Lefelé nyíl 24"/>
          <p:cNvSpPr/>
          <p:nvPr/>
        </p:nvSpPr>
        <p:spPr>
          <a:xfrm>
            <a:off x="3214688" y="4643438"/>
            <a:ext cx="5143500" cy="12144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3" rIns="91301" bIns="45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3571875" y="5929313"/>
            <a:ext cx="4678363" cy="7064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3" rIns="91301" bIns="4565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u-HU" sz="4000">
                <a:latin typeface="Calibri" charset="0"/>
              </a:rPr>
              <a:t>FIATAL TÁRSADALOM</a:t>
            </a:r>
            <a:endParaRPr lang="en-US" sz="4000">
              <a:latin typeface="Calibri" charset="0"/>
            </a:endParaRPr>
          </a:p>
        </p:txBody>
      </p:sp>
      <p:pic>
        <p:nvPicPr>
          <p:cNvPr id="1085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81738"/>
            <a:ext cx="10429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3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0000"/>
                </a:solidFill>
              </a:rPr>
              <a:t>Koncepcionális alap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NEVELÉS </a:t>
            </a:r>
            <a:r>
              <a:rPr lang="hu-HU" sz="5400" b="1" dirty="0" smtClean="0">
                <a:solidFill>
                  <a:srgbClr val="FF0000"/>
                </a:solidFill>
              </a:rPr>
              <a:t>vagy </a:t>
            </a:r>
            <a:r>
              <a:rPr lang="hu-H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GENETIKA</a:t>
            </a:r>
          </a:p>
          <a:p>
            <a:pPr>
              <a:buNone/>
            </a:pPr>
            <a:r>
              <a:rPr lang="hu-H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helyett</a:t>
            </a:r>
          </a:p>
          <a:p>
            <a:pPr>
              <a:buNone/>
            </a:pPr>
            <a:r>
              <a:rPr lang="hu-H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NEVELÉS </a:t>
            </a:r>
            <a:r>
              <a:rPr lang="hu-HU" sz="5400" b="1" dirty="0" smtClean="0">
                <a:solidFill>
                  <a:srgbClr val="FF0000"/>
                </a:solidFill>
              </a:rPr>
              <a:t>és</a:t>
            </a:r>
            <a:r>
              <a:rPr lang="hu-H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GENETIKA</a:t>
            </a:r>
          </a:p>
        </p:txBody>
      </p:sp>
      <p:sp>
        <p:nvSpPr>
          <p:cNvPr id="6" name="Téglalap 5"/>
          <p:cNvSpPr/>
          <p:nvPr/>
        </p:nvSpPr>
        <p:spPr>
          <a:xfrm>
            <a:off x="142844" y="2786058"/>
            <a:ext cx="7715304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Cím 1"/>
          <p:cNvSpPr>
            <a:spLocks noGrp="1"/>
          </p:cNvSpPr>
          <p:nvPr>
            <p:ph type="title"/>
          </p:nvPr>
        </p:nvSpPr>
        <p:spPr>
          <a:xfrm>
            <a:off x="642938" y="-214313"/>
            <a:ext cx="7772400" cy="1143001"/>
          </a:xfrm>
        </p:spPr>
        <p:txBody>
          <a:bodyPr/>
          <a:lstStyle/>
          <a:p>
            <a:r>
              <a:rPr lang="hu-HU" sz="3600" b="1" dirty="0" err="1" smtClean="0">
                <a:solidFill>
                  <a:srgbClr val="00B0F0"/>
                </a:solidFill>
              </a:rPr>
              <a:t>Epigenetikai</a:t>
            </a:r>
            <a:r>
              <a:rPr lang="hu-HU" sz="3600" b="1" dirty="0" smtClean="0">
                <a:solidFill>
                  <a:srgbClr val="00B0F0"/>
                </a:solidFill>
              </a:rPr>
              <a:t> faktorok </a:t>
            </a:r>
            <a:endParaRPr lang="en-US" sz="3600" b="1" dirty="0" smtClean="0">
              <a:solidFill>
                <a:srgbClr val="00B0F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210932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</a:rPr>
              <a:t>ontogenesis-anyai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hatás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táplálkozás, hidratáció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higiénia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gyógyszerek, mérgek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fizikai aktivitás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microbiota- együttélő mikróbák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 nevelés: családi, iskolai, társadalmi közösség hatása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zene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</a:rPr>
              <a:t>  fény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  stress, magatartási-, lelki-, meditatív </a:t>
            </a:r>
            <a:r>
              <a:rPr lang="hu-HU" sz="2800" b="1" dirty="0" smtClean="0">
                <a:solidFill>
                  <a:srgbClr val="FF0000"/>
                </a:solidFill>
              </a:rPr>
              <a:t>hatások</a:t>
            </a:r>
          </a:p>
          <a:p>
            <a:pPr marL="0" indent="0"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</a:rPr>
              <a:t>                 MENTÁLIS EPIGENETIKA !!</a:t>
            </a:r>
            <a:endParaRPr lang="hu-HU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2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Genetika-epigenetika</a:t>
            </a:r>
            <a:endParaRPr lang="en-US" smtClean="0"/>
          </a:p>
        </p:txBody>
      </p:sp>
      <p:sp>
        <p:nvSpPr>
          <p:cNvPr id="235523" name="Tartalom helye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162175"/>
          </a:xfrm>
        </p:spPr>
        <p:txBody>
          <a:bodyPr/>
          <a:lstStyle/>
          <a:p>
            <a:r>
              <a:rPr lang="hu-HU" smtClean="0"/>
              <a:t>Az öröklődés  (hajlam) lényegében </a:t>
            </a:r>
            <a:r>
              <a:rPr lang="hu-HU" b="1" smtClean="0">
                <a:solidFill>
                  <a:srgbClr val="FF0000"/>
                </a:solidFill>
              </a:rPr>
              <a:t>irreverzibilis</a:t>
            </a:r>
          </a:p>
          <a:p>
            <a:endParaRPr lang="hu-HU" smtClean="0"/>
          </a:p>
          <a:p>
            <a:r>
              <a:rPr lang="hu-HU" smtClean="0"/>
              <a:t>Az epigenetikai hatások nagyrésze </a:t>
            </a:r>
            <a:r>
              <a:rPr lang="hu-HU" b="1" smtClean="0">
                <a:solidFill>
                  <a:srgbClr val="FF0000"/>
                </a:solidFill>
              </a:rPr>
              <a:t>reverzibilis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357188" y="4572000"/>
            <a:ext cx="87264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800" b="1">
                <a:solidFill>
                  <a:srgbClr val="000000"/>
                </a:solidFill>
              </a:rPr>
              <a:t>AZ </a:t>
            </a:r>
            <a:r>
              <a:rPr lang="hu-HU" sz="4800" b="1">
                <a:solidFill>
                  <a:srgbClr val="FF0000"/>
                </a:solidFill>
              </a:rPr>
              <a:t>ÉLETMÓD</a:t>
            </a:r>
            <a:r>
              <a:rPr lang="hu-HU" sz="4800" b="1">
                <a:solidFill>
                  <a:srgbClr val="000000"/>
                </a:solidFill>
              </a:rPr>
              <a:t> VÁLTOZTATÁS</a:t>
            </a:r>
          </a:p>
          <a:p>
            <a:r>
              <a:rPr lang="hu-HU" sz="4800" b="1">
                <a:solidFill>
                  <a:srgbClr val="000000"/>
                </a:solidFill>
              </a:rPr>
              <a:t> ÓRIÁSI JELENTŐSÉGE !!!</a:t>
            </a:r>
            <a:endParaRPr lang="en-US" sz="4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  <a:ea typeface="宋体" pitchFamily="-65" charset="-122"/>
            <a:cs typeface="宋体" pitchFamily="-65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  <a:ea typeface="宋体" pitchFamily="-65" charset="-122"/>
            <a:cs typeface="宋体" pitchFamily="-65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1028</Words>
  <Application>Microsoft Macintosh PowerPoint</Application>
  <PresentationFormat>On-screen Show (4:3)</PresentationFormat>
  <Paragraphs>219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Office-téma</vt:lpstr>
      <vt:lpstr>5_默认设计模板</vt:lpstr>
      <vt:lpstr>11_Alapértelmezett terv</vt:lpstr>
      <vt:lpstr>3_Alapértelmezett terv</vt:lpstr>
      <vt:lpstr>1_Default Design</vt:lpstr>
      <vt:lpstr>3_Office Theme</vt:lpstr>
      <vt:lpstr>Alapértelmezett terv</vt:lpstr>
      <vt:lpstr>1_Alapértelmezett terv</vt:lpstr>
      <vt:lpstr>2_Alapértelmezett terv</vt:lpstr>
      <vt:lpstr>Az egészségtudatosságra való nevelés;       biológiai,  lelkiegészségi és  társadalmi vonatkozások   </vt:lpstr>
      <vt:lpstr>PowerPoint Presentation</vt:lpstr>
      <vt:lpstr>PowerPoint Presentation</vt:lpstr>
      <vt:lpstr>Küldetés nyilatkozat</vt:lpstr>
      <vt:lpstr>PowerPoint Presentation</vt:lpstr>
      <vt:lpstr>PowerPoint Presentation</vt:lpstr>
      <vt:lpstr>Koncepcionális alap</vt:lpstr>
      <vt:lpstr>Epigenetikai faktorok </vt:lpstr>
      <vt:lpstr>Genetika-epigenetika</vt:lpstr>
      <vt:lpstr>PowerPoint Presentation</vt:lpstr>
      <vt:lpstr>PowerPoint Presentation</vt:lpstr>
      <vt:lpstr>Negatív epigenetikai hatású pszichoszociális tényezők</vt:lpstr>
      <vt:lpstr>A stressz és az immunválasz</vt:lpstr>
      <vt:lpstr>PowerPoint Presentation</vt:lpstr>
      <vt:lpstr>Krónikus stressz faktorok magyarázzák a halálozási arányok  emelkedését?  </vt:lpstr>
      <vt:lpstr>Nők</vt:lpstr>
      <vt:lpstr>PowerPoint Presentation</vt:lpstr>
      <vt:lpstr>ISKOLÁZOTTSÁG, REGIONÁLIS FEJLETTSÉG  ÉS SZÍV-ÉRRENDSZERI BETEGSÉGEK</vt:lpstr>
      <vt:lpstr>A lelki egészségre negatívan ható komorbid társadalmi tényezők</vt:lpstr>
      <vt:lpstr>EMMI: “KOPP MÁRIA” Lelki egészség program  2014-től sajnálatosan leállt  Egészség Fejlesztési Irodák (EFI-k) fejlesztése lassú</vt:lpstr>
      <vt:lpstr>Az EDUVITAL,  mint civil kezdeményezés tevékenységi formái 2012 óta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koncepció: kortársoktatás…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Rendszerbiológiai alapok</dc:title>
  <dc:creator>Dr. Szalai Csaba</dc:creator>
  <cp:lastModifiedBy>András Falus</cp:lastModifiedBy>
  <cp:revision>90</cp:revision>
  <dcterms:created xsi:type="dcterms:W3CDTF">2011-11-24T08:53:27Z</dcterms:created>
  <dcterms:modified xsi:type="dcterms:W3CDTF">2016-06-22T13:57:31Z</dcterms:modified>
</cp:coreProperties>
</file>