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sldIdLst>
    <p:sldId id="256" r:id="rId2"/>
    <p:sldId id="262" r:id="rId3"/>
    <p:sldId id="263" r:id="rId4"/>
    <p:sldId id="260" r:id="rId5"/>
    <p:sldId id="258" r:id="rId6"/>
    <p:sldId id="257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6BAC4-B5E9-43F1-9FCF-6B57F2044B43}" type="datetimeFigureOut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A7421C-0DD5-493A-9B9B-991C95DB62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8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7F11-50C8-4963-B2C1-1D27EE65676C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8075-40EC-4787-B121-0FC82B6D7E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8A21-D36E-47C1-955E-C33FFA1A38FA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002E-3055-43F3-A172-77A017E938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6CE2-6F16-43FF-ACDD-60B51659088D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4F50-9088-4A47-ACFB-3DA4CBCD88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AFB6-35FE-47FD-AFA7-0465A2A84BF1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4B46B-7204-46F4-AC2B-C968B71CF9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75C2-E6DE-44BC-8E09-E50505100445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D9DC-92D7-4FC0-920B-57A3512418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505C-760C-40A5-8EF5-FD6BA25BE132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C1D7-8A95-4A80-A12A-39A14886E0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46BD5-E375-4B2E-8846-4209AD659558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9828-AD79-4585-B700-2458FAB757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9C3E-9998-4150-8CD2-C883D2D4E725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AA3F-9CE8-433C-9A93-6D010B47A7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63EE-FE24-4FA1-900A-3303860241B4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39D9-EB94-451F-908F-BAEECF5ED3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EA02-2AB4-4962-9F19-C308DCC98106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41A4-FF36-42AC-9923-ADE0B98E58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65B8-1A14-4EEA-A75C-838EFD45A4C1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12096-573E-4010-9AE9-C4D657E9EB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3F865C-9049-48F9-92A7-5638C4255497}" type="datetime1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E832FE-AD75-46B7-AC44-F0D1F25138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9" r:id="rId2"/>
    <p:sldLayoutId id="2147484021" r:id="rId3"/>
    <p:sldLayoutId id="2147484018" r:id="rId4"/>
    <p:sldLayoutId id="2147484017" r:id="rId5"/>
    <p:sldLayoutId id="2147484016" r:id="rId6"/>
    <p:sldLayoutId id="2147484015" r:id="rId7"/>
    <p:sldLayoutId id="2147484014" r:id="rId8"/>
    <p:sldLayoutId id="2147484022" r:id="rId9"/>
    <p:sldLayoutId id="2147484013" r:id="rId10"/>
    <p:sldLayoutId id="214748401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9532" y="2384884"/>
            <a:ext cx="8458200" cy="19550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Hidak a közgazdaságtan és a gazdálkodástan között:</a:t>
            </a:r>
            <a:br>
              <a:rPr lang="hu-HU" dirty="0" smtClean="0"/>
            </a:br>
            <a:r>
              <a:rPr lang="hu-HU" dirty="0" smtClean="0"/>
              <a:t>a vállalatelméletek</a:t>
            </a:r>
            <a:endParaRPr lang="hu-HU" dirty="0"/>
          </a:p>
        </p:txBody>
      </p:sp>
      <p:sp>
        <p:nvSpPr>
          <p:cNvPr id="14338" name="Alcím 2"/>
          <p:cNvSpPr>
            <a:spLocks noGrp="1"/>
          </p:cNvSpPr>
          <p:nvPr>
            <p:ph type="subTitle" idx="1"/>
          </p:nvPr>
        </p:nvSpPr>
        <p:spPr>
          <a:xfrm>
            <a:off x="3708400" y="4941888"/>
            <a:ext cx="4953000" cy="1008062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hu-HU" sz="2000" smtClean="0">
                <a:latin typeface="Calibri" pitchFamily="34" charset="0"/>
              </a:rPr>
              <a:t>Chikán Attila</a:t>
            </a:r>
          </a:p>
          <a:p>
            <a:pPr marR="0" eaLnBrk="1" hangingPunct="1">
              <a:spcBef>
                <a:spcPct val="0"/>
              </a:spcBef>
            </a:pPr>
            <a:r>
              <a:rPr lang="hu-HU" sz="2000" smtClean="0">
                <a:latin typeface="Calibri" pitchFamily="34" charset="0"/>
              </a:rPr>
              <a:t>Budapesti Corvinus Egyetem</a:t>
            </a:r>
          </a:p>
          <a:p>
            <a:pPr marR="0" eaLnBrk="1" hangingPunct="1">
              <a:spcBef>
                <a:spcPct val="0"/>
              </a:spcBef>
            </a:pPr>
            <a:r>
              <a:rPr lang="hu-HU" sz="2000" smtClean="0">
                <a:latin typeface="Calibri" pitchFamily="34" charset="0"/>
              </a:rPr>
              <a:t>Vállalatgazdaságtan Intézet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048375" y="6075363"/>
            <a:ext cx="27717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hu-HU" sz="10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defRPr/>
            </a:pP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itchFamily="18" charset="0"/>
              </a:rPr>
              <a:t>Budapest, 2013. november 21.</a:t>
            </a:r>
            <a:endParaRPr lang="hu-HU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11188" y="836613"/>
            <a:ext cx="66357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bg1"/>
                </a:solidFill>
                <a:latin typeface="+mj-lt"/>
              </a:rPr>
              <a:t>A közgazdaságtudomány és a gazdálkodástudomány kapcsolata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bg1"/>
                </a:solidFill>
                <a:latin typeface="+mj-lt"/>
              </a:rPr>
              <a:t>MTA Gazdaság- és Jogtudományok Osztálya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36F82-A391-43F2-A0CB-6EC30EB33901}" type="slidenum">
              <a:rPr lang="hu-HU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119188"/>
            <a:ext cx="8229600" cy="79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Gondolatmenet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8775" y="2565400"/>
            <a:ext cx="8229600" cy="3132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A közgazdaságtan és gazdálkodástan tárgyának kapcsolata</a:t>
            </a:r>
          </a:p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A </a:t>
            </a:r>
            <a:r>
              <a:rPr lang="hu-HU" dirty="0" err="1" smtClean="0">
                <a:latin typeface="+mj-lt"/>
              </a:rPr>
              <a:t>mikroökonomiai</a:t>
            </a:r>
            <a:r>
              <a:rPr lang="hu-HU" dirty="0" smtClean="0">
                <a:latin typeface="+mj-lt"/>
              </a:rPr>
              <a:t> kiindulás</a:t>
            </a:r>
          </a:p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A vállalatelméletek származtatása</a:t>
            </a:r>
          </a:p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A gazdálkodástani szintézis és alkalmazása </a:t>
            </a:r>
          </a:p>
          <a:p>
            <a:pPr marL="274320" indent="-274320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D3BA8-FD46-4519-B59F-0AD815728631}" type="slidenum">
              <a:rPr lang="hu-HU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8638" y="1549400"/>
            <a:ext cx="5264150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Társadalmi </a:t>
            </a:r>
            <a:r>
              <a:rPr lang="hu-HU" sz="2800" dirty="0" err="1">
                <a:latin typeface="+mj-lt"/>
              </a:rPr>
              <a:t>szükségletkielégítés</a:t>
            </a:r>
            <a:endParaRPr lang="hu-HU" sz="28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szűkös erőforrások mellett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325813" y="2863850"/>
            <a:ext cx="2208212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Hatékonyság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901825" y="3697288"/>
            <a:ext cx="50434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Munkamegosztás-specializáció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924175" y="4454525"/>
            <a:ext cx="30384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Tevékenységcsere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051050" y="5354638"/>
            <a:ext cx="4729163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A koordináció szükségessége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4427538" y="2574925"/>
            <a:ext cx="0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427538" y="3367088"/>
            <a:ext cx="0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4427538" y="4159250"/>
            <a:ext cx="0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4427538" y="4987925"/>
            <a:ext cx="0" cy="2873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DD618-ECBF-4163-A9B4-199CDFF79CE2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>
          <a:xfrm>
            <a:off x="431800" y="765175"/>
            <a:ext cx="8229600" cy="792163"/>
          </a:xfrm>
        </p:spPr>
        <p:txBody>
          <a:bodyPr/>
          <a:lstStyle/>
          <a:p>
            <a:pPr eaLnBrk="1" hangingPunct="1"/>
            <a:r>
              <a:rPr lang="hu-HU" sz="2800" b="1" smtClean="0"/>
              <a:t>A mikroökonomia vállalatfelfogása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3750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err="1" smtClean="0">
                <a:latin typeface="+mj-lt"/>
              </a:rPr>
              <a:t>Mikroökonomia</a:t>
            </a:r>
            <a:r>
              <a:rPr lang="hu-HU" sz="2400" dirty="0" smtClean="0">
                <a:latin typeface="+mj-lt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smtClean="0">
                <a:latin typeface="+mj-lt"/>
              </a:rPr>
              <a:t>a vállalat  elmélete  --   (profitmaximáló </a:t>
            </a:r>
            <a:r>
              <a:rPr lang="hu-HU" sz="2400" dirty="0" err="1" smtClean="0">
                <a:latin typeface="+mj-lt"/>
              </a:rPr>
              <a:t>aktor</a:t>
            </a:r>
            <a:r>
              <a:rPr lang="hu-HU" sz="2400" dirty="0" smtClean="0">
                <a:latin typeface="+mj-lt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smtClean="0">
                <a:latin typeface="+mj-lt"/>
              </a:rPr>
              <a:t>a fogyasztó elmélete -- (haszonmaximalizáló </a:t>
            </a:r>
            <a:r>
              <a:rPr lang="hu-HU" sz="2400" dirty="0" err="1" smtClean="0">
                <a:latin typeface="+mj-lt"/>
              </a:rPr>
              <a:t>aktor</a:t>
            </a:r>
            <a:r>
              <a:rPr lang="hu-HU" sz="2400" dirty="0" smtClean="0">
                <a:latin typeface="+mj-lt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sz="24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smtClean="0">
                <a:latin typeface="+mj-lt"/>
              </a:rPr>
              <a:t>	A vállalat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smtClean="0">
                <a:latin typeface="+mj-lt"/>
              </a:rPr>
              <a:t>		- ismert és adott termelési függvény, fekete doboz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2400" dirty="0" smtClean="0">
                <a:latin typeface="+mj-lt"/>
              </a:rPr>
              <a:t>		- jól definiált piaci kényszerek között cselekszik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sz="2400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AB867-5252-47FB-9A00-EE21886F66B6}" type="slidenum">
              <a:rPr lang="hu-HU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6299200" cy="719138"/>
          </a:xfrm>
        </p:spPr>
        <p:txBody>
          <a:bodyPr/>
          <a:lstStyle/>
          <a:p>
            <a:pPr eaLnBrk="1" hangingPunct="1"/>
            <a:r>
              <a:rPr lang="hu-HU" sz="2800" b="1" smtClean="0"/>
              <a:t>A vállalatelméletek fogalmi háttere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095625" y="2130425"/>
            <a:ext cx="24780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Munkamegosztás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167063" y="3065463"/>
            <a:ext cx="19685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Specializáció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276600" y="4038600"/>
            <a:ext cx="1798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Koordináció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492500" y="5154613"/>
            <a:ext cx="16589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Információ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295400" y="5010150"/>
            <a:ext cx="744538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Piac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(ár)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408738" y="5081588"/>
            <a:ext cx="152082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Szervezet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j-lt"/>
              </a:rPr>
              <a:t>(utasítás)</a:t>
            </a: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4176713" y="2598738"/>
            <a:ext cx="0" cy="401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4176713" y="3570288"/>
            <a:ext cx="0" cy="422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173538" y="4649788"/>
            <a:ext cx="3175" cy="4683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4248150" y="4614863"/>
            <a:ext cx="2376488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>
            <a:off x="2159000" y="4614863"/>
            <a:ext cx="1981200" cy="3587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>
            <a:off x="2159000" y="5370513"/>
            <a:ext cx="1333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5111750" y="5370513"/>
            <a:ext cx="12239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6607175" y="6308725"/>
            <a:ext cx="232092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0" i="1" dirty="0">
                <a:latin typeface="+mj-lt"/>
              </a:rPr>
              <a:t>Forrás: </a:t>
            </a:r>
            <a:r>
              <a:rPr lang="hu-HU" sz="1100" i="1" dirty="0" err="1">
                <a:latin typeface="+mj-lt"/>
              </a:rPr>
              <a:t>Douma-Schreuder</a:t>
            </a:r>
            <a:r>
              <a:rPr lang="hu-HU" sz="1100" i="1" dirty="0">
                <a:latin typeface="+mj-lt"/>
              </a:rPr>
              <a:t> (1998)</a:t>
            </a: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AE8F2-FE74-4831-B1D8-7600457AB048}" type="slidenum">
              <a:rPr lang="hu-HU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88" y="706438"/>
            <a:ext cx="8785225" cy="669925"/>
          </a:xfrm>
        </p:spPr>
        <p:txBody>
          <a:bodyPr/>
          <a:lstStyle/>
          <a:p>
            <a:pPr eaLnBrk="1" hangingPunct="1"/>
            <a:r>
              <a:rPr lang="hu-HU" sz="2400" b="1" smtClean="0"/>
              <a:t>A vállalatgazdaságtanban felhasznált vállalatelméletek származtatása a mikroökonómiából</a:t>
            </a:r>
          </a:p>
        </p:txBody>
      </p:sp>
      <p:cxnSp>
        <p:nvCxnSpPr>
          <p:cNvPr id="20" name="Egyenes összekötő nyíllal 19"/>
          <p:cNvCxnSpPr/>
          <p:nvPr/>
        </p:nvCxnSpPr>
        <p:spPr>
          <a:xfrm flipH="1" flipV="1">
            <a:off x="1763713" y="4581525"/>
            <a:ext cx="1368425" cy="14398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3743325" y="1520825"/>
            <a:ext cx="1836738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Magatartás elmélet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March-Simon</a:t>
            </a:r>
            <a:r>
              <a:rPr lang="hu-HU" sz="1400" dirty="0">
                <a:latin typeface="+mj-lt"/>
              </a:rPr>
              <a:t> (1958)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795963" y="1628775"/>
            <a:ext cx="208915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Erőforrás alapú elmélet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Wernerfelt</a:t>
            </a:r>
            <a:r>
              <a:rPr lang="hu-HU" sz="1400" dirty="0">
                <a:latin typeface="+mj-lt"/>
              </a:rPr>
              <a:t> (1984)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50825" y="3789363"/>
            <a:ext cx="1765300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Tranzakciós költség elmélet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Coase</a:t>
            </a:r>
            <a:r>
              <a:rPr lang="hu-HU" sz="1400" dirty="0">
                <a:latin typeface="+mj-lt"/>
              </a:rPr>
              <a:t> (1937)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31800" y="2600325"/>
            <a:ext cx="2159000" cy="600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Megbízó-ügynök elmélet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Jensen-Meckling</a:t>
            </a:r>
            <a:r>
              <a:rPr lang="hu-HU" sz="1400" dirty="0">
                <a:latin typeface="+mj-lt"/>
              </a:rPr>
              <a:t> (1970)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735263" y="6345238"/>
            <a:ext cx="3636962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j-lt"/>
              </a:rPr>
              <a:t>A </a:t>
            </a:r>
            <a:r>
              <a:rPr lang="hu-HU" dirty="0" err="1">
                <a:latin typeface="+mj-lt"/>
              </a:rPr>
              <a:t>mikroökonómia</a:t>
            </a:r>
            <a:r>
              <a:rPr lang="hu-HU" dirty="0">
                <a:latin typeface="+mj-lt"/>
              </a:rPr>
              <a:t> vállalatelmélete</a:t>
            </a:r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4679950" y="2205038"/>
            <a:ext cx="0" cy="3419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V="1">
            <a:off x="5184775" y="2457450"/>
            <a:ext cx="755650" cy="3167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5724525" y="3141663"/>
            <a:ext cx="1116013" cy="2663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1943100" y="3249613"/>
            <a:ext cx="1584325" cy="2555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2195513" y="4113213"/>
            <a:ext cx="1260475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Elválik a tulajdonos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és a menedzser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4032250" y="3970338"/>
            <a:ext cx="1295400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 döntéshozó racionalitásának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feloldása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1295400" y="5084763"/>
            <a:ext cx="1620838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Az alkalmazkodás nem azonnali és nem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súrlódásmentes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5040313" y="2924175"/>
            <a:ext cx="1368425" cy="831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 vállalatok nem egyformák: az erőforrások differenciálnak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1979613" y="1916113"/>
            <a:ext cx="147637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Érintettelmélet</a:t>
            </a:r>
            <a:endParaRPr lang="hu-HU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Freeman (1984)</a:t>
            </a:r>
          </a:p>
        </p:txBody>
      </p:sp>
      <p:cxnSp>
        <p:nvCxnSpPr>
          <p:cNvPr id="34" name="Egyenes összekötő nyíllal 33"/>
          <p:cNvCxnSpPr/>
          <p:nvPr/>
        </p:nvCxnSpPr>
        <p:spPr>
          <a:xfrm flipH="1" flipV="1">
            <a:off x="3203575" y="2492375"/>
            <a:ext cx="863600" cy="31321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916238" y="3176588"/>
            <a:ext cx="1295400" cy="831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 gazdasági 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szereplői körének kiszélesítése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6443663" y="2528888"/>
            <a:ext cx="194468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Evolúciós elmélet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Nelson-Winter (1982)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5651500" y="4002088"/>
            <a:ext cx="118903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Az egyedi vállalat helyett a populáció kerül fókuszba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6875463" y="3860800"/>
            <a:ext cx="194468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Hálózatelmélet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 err="1">
                <a:latin typeface="+mj-lt"/>
              </a:rPr>
              <a:t>Hakansson</a:t>
            </a:r>
            <a:r>
              <a:rPr lang="hu-HU" sz="1400" dirty="0">
                <a:latin typeface="+mj-lt"/>
              </a:rPr>
              <a:t> (1989)</a:t>
            </a:r>
          </a:p>
        </p:txBody>
      </p:sp>
      <p:cxnSp>
        <p:nvCxnSpPr>
          <p:cNvPr id="46" name="Egyenes összekötő nyíllal 45"/>
          <p:cNvCxnSpPr/>
          <p:nvPr/>
        </p:nvCxnSpPr>
        <p:spPr>
          <a:xfrm flipV="1">
            <a:off x="6119813" y="4437063"/>
            <a:ext cx="1152525" cy="16557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zövegdoboz 48"/>
          <p:cNvSpPr txBox="1"/>
          <p:nvPr/>
        </p:nvSpPr>
        <p:spPr>
          <a:xfrm>
            <a:off x="6227763" y="5049838"/>
            <a:ext cx="1189037" cy="83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A vállalat csak a hálózatával együtt értékelhető</a:t>
            </a:r>
          </a:p>
        </p:txBody>
      </p:sp>
      <p:sp>
        <p:nvSpPr>
          <p:cNvPr id="52" name="Ív 51"/>
          <p:cNvSpPr/>
          <p:nvPr/>
        </p:nvSpPr>
        <p:spPr>
          <a:xfrm rot="-2700000">
            <a:off x="1697038" y="5765800"/>
            <a:ext cx="5759450" cy="575945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56360-D5AC-47BB-B634-8C966E20DB83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0"/>
      <p:bldP spid="22" grpId="0" animBg="1"/>
      <p:bldP spid="24" grpId="0" animBg="1"/>
      <p:bldP spid="25" grpId="0" animBg="1"/>
      <p:bldP spid="26" grpId="0" animBg="1"/>
      <p:bldP spid="33" grpId="0" animBg="1"/>
      <p:bldP spid="23" grpId="0" animBg="1"/>
      <p:bldP spid="42" grpId="0" animBg="1"/>
      <p:bldP spid="44" grpId="0" animBg="1"/>
      <p:bldP spid="45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nyíllal 3"/>
          <p:cNvCxnSpPr/>
          <p:nvPr/>
        </p:nvCxnSpPr>
        <p:spPr>
          <a:xfrm flipH="1" flipV="1">
            <a:off x="1943100" y="5337175"/>
            <a:ext cx="1081088" cy="720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zövegdoboz 4"/>
          <p:cNvSpPr txBox="1"/>
          <p:nvPr/>
        </p:nvSpPr>
        <p:spPr>
          <a:xfrm>
            <a:off x="3708400" y="2852738"/>
            <a:ext cx="1835150" cy="277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Magatartás elmélet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292725" y="3429000"/>
            <a:ext cx="1798638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Erőforrás alapú elmélet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84213" y="4760913"/>
            <a:ext cx="1474787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Tranzakciós költség elmélet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223963" y="3968750"/>
            <a:ext cx="1511300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Megbízó-ügynök elmélet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635375" y="6057900"/>
            <a:ext cx="2016125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err="1">
                <a:latin typeface="+mj-lt"/>
              </a:rPr>
              <a:t>Mikroökonómia</a:t>
            </a:r>
            <a:endParaRPr lang="hu-HU" dirty="0">
              <a:latin typeface="+mj-lt"/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4643438" y="3176588"/>
            <a:ext cx="0" cy="241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5219700" y="3789363"/>
            <a:ext cx="757238" cy="1871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5724525" y="4508500"/>
            <a:ext cx="971550" cy="12969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 flipV="1">
            <a:off x="2447925" y="4508500"/>
            <a:ext cx="1044575" cy="12969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2087563" y="3465513"/>
            <a:ext cx="1476375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 err="1">
                <a:latin typeface="+mj-lt"/>
              </a:rPr>
              <a:t>Érintettelmélet</a:t>
            </a:r>
            <a:endParaRPr lang="hu-HU" sz="1200" dirty="0">
              <a:latin typeface="+mj-lt"/>
            </a:endParaRPr>
          </a:p>
        </p:txBody>
      </p:sp>
      <p:cxnSp>
        <p:nvCxnSpPr>
          <p:cNvPr id="19" name="Egyenes összekötő nyíllal 18"/>
          <p:cNvCxnSpPr/>
          <p:nvPr/>
        </p:nvCxnSpPr>
        <p:spPr>
          <a:xfrm flipH="1" flipV="1">
            <a:off x="3348038" y="3824288"/>
            <a:ext cx="719137" cy="1765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6300788" y="4184650"/>
            <a:ext cx="1584325" cy="277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Evolúciós elmélet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6875463" y="5084763"/>
            <a:ext cx="1476375" cy="277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dirty="0">
                <a:latin typeface="+mj-lt"/>
              </a:rPr>
              <a:t>Hálózatelmélet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 flipV="1">
            <a:off x="6192838" y="5445125"/>
            <a:ext cx="1042987" cy="647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Ív 25"/>
          <p:cNvSpPr/>
          <p:nvPr/>
        </p:nvSpPr>
        <p:spPr>
          <a:xfrm rot="-2700000">
            <a:off x="1697038" y="5765800"/>
            <a:ext cx="5759450" cy="5759450"/>
          </a:xfrm>
          <a:prstGeom prst="arc">
            <a:avLst>
              <a:gd name="adj1" fmla="val 16600971"/>
              <a:gd name="adj2" fmla="val 2118643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Ív 33"/>
          <p:cNvSpPr/>
          <p:nvPr/>
        </p:nvSpPr>
        <p:spPr>
          <a:xfrm rot="-2700000">
            <a:off x="-649288" y="2563813"/>
            <a:ext cx="10439401" cy="10440987"/>
          </a:xfrm>
          <a:prstGeom prst="arc">
            <a:avLst>
              <a:gd name="adj1" fmla="val 15529742"/>
              <a:gd name="adj2" fmla="val 51203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4" name="Szövegdoboz 43"/>
          <p:cNvSpPr txBox="1"/>
          <p:nvPr/>
        </p:nvSpPr>
        <p:spPr>
          <a:xfrm>
            <a:off x="3276600" y="925513"/>
            <a:ext cx="27193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j-lt"/>
              </a:rPr>
              <a:t>Gazdálkodástan</a:t>
            </a:r>
          </a:p>
        </p:txBody>
      </p:sp>
      <p:sp>
        <p:nvSpPr>
          <p:cNvPr id="45" name="Szövegdoboz 44"/>
          <p:cNvSpPr txBox="1"/>
          <p:nvPr/>
        </p:nvSpPr>
        <p:spPr>
          <a:xfrm rot="19135263">
            <a:off x="-163513" y="3302000"/>
            <a:ext cx="1838326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Kettős értékteremtés</a:t>
            </a:r>
          </a:p>
        </p:txBody>
      </p:sp>
      <p:sp>
        <p:nvSpPr>
          <p:cNvPr id="46" name="Szövegdoboz 45"/>
          <p:cNvSpPr txBox="1"/>
          <p:nvPr/>
        </p:nvSpPr>
        <p:spPr>
          <a:xfrm rot="20621509">
            <a:off x="2017713" y="2349500"/>
            <a:ext cx="2124075" cy="319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Stratégiai menedzsment</a:t>
            </a:r>
          </a:p>
        </p:txBody>
      </p:sp>
      <p:sp>
        <p:nvSpPr>
          <p:cNvPr id="47" name="Szövegdoboz 46"/>
          <p:cNvSpPr txBox="1"/>
          <p:nvPr/>
        </p:nvSpPr>
        <p:spPr>
          <a:xfrm rot="1170602">
            <a:off x="5202238" y="2451100"/>
            <a:ext cx="2124075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Fenntartható növekedés</a:t>
            </a:r>
          </a:p>
        </p:txBody>
      </p:sp>
      <p:sp>
        <p:nvSpPr>
          <p:cNvPr id="55" name="Szövegdoboz 54"/>
          <p:cNvSpPr txBox="1"/>
          <p:nvPr/>
        </p:nvSpPr>
        <p:spPr>
          <a:xfrm rot="2462005">
            <a:off x="7308850" y="3463925"/>
            <a:ext cx="1812925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latin typeface="+mj-lt"/>
              </a:rPr>
              <a:t>Versenyképesség</a:t>
            </a:r>
          </a:p>
        </p:txBody>
      </p:sp>
      <p:cxnSp>
        <p:nvCxnSpPr>
          <p:cNvPr id="57" name="Egyenes összekötő nyíllal 56"/>
          <p:cNvCxnSpPr/>
          <p:nvPr/>
        </p:nvCxnSpPr>
        <p:spPr>
          <a:xfrm flipV="1">
            <a:off x="1439863" y="1449388"/>
            <a:ext cx="1871662" cy="13319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nyíllal 58"/>
          <p:cNvCxnSpPr/>
          <p:nvPr/>
        </p:nvCxnSpPr>
        <p:spPr>
          <a:xfrm flipV="1">
            <a:off x="3348038" y="1592263"/>
            <a:ext cx="503237" cy="576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nyíllal 62"/>
          <p:cNvCxnSpPr/>
          <p:nvPr/>
        </p:nvCxnSpPr>
        <p:spPr>
          <a:xfrm flipH="1" flipV="1">
            <a:off x="5400675" y="1557338"/>
            <a:ext cx="466725" cy="576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/>
          <p:nvPr/>
        </p:nvCxnSpPr>
        <p:spPr>
          <a:xfrm flipH="1" flipV="1">
            <a:off x="6084888" y="1484313"/>
            <a:ext cx="2087562" cy="17287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>
            <a:spLocks noChangeArrowheads="1"/>
          </p:cNvSpPr>
          <p:nvPr/>
        </p:nvSpPr>
        <p:spPr bwMode="auto">
          <a:xfrm>
            <a:off x="431800" y="188913"/>
            <a:ext cx="8355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>
                <a:latin typeface="Trebuchet MS" pitchFamily="34" charset="0"/>
              </a:rPr>
              <a:t>A közgazdaságtan és a gazdálkodástan áttételes viszonya</a:t>
            </a:r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C6CB1-A904-4748-BCD5-6E33CEA3C786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8" grpId="0" animBg="1"/>
      <p:bldP spid="21" grpId="0" animBg="1"/>
      <p:bldP spid="23" grpId="0" animBg="1"/>
      <p:bldP spid="44" grpId="0"/>
      <p:bldP spid="45" grpId="0"/>
      <p:bldP spid="46" grpId="0"/>
      <p:bldP spid="47" grpId="0"/>
      <p:bldP spid="55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417888" y="5589588"/>
            <a:ext cx="2160587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59113" y="6237288"/>
            <a:ext cx="2735262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06813" y="4797425"/>
            <a:ext cx="14398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625725" y="4071938"/>
            <a:ext cx="374491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3490913" y="3357563"/>
            <a:ext cx="2016125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770188" y="2636838"/>
            <a:ext cx="3455987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94375" y="4797425"/>
            <a:ext cx="1439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617663" y="4797425"/>
            <a:ext cx="14398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130550" y="1844675"/>
            <a:ext cx="28797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3562350" y="836613"/>
            <a:ext cx="2016125" cy="649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130550" y="6237288"/>
            <a:ext cx="2735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Termelékenység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633788" y="5589588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Kormányzat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690688" y="479742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Normák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706813" y="4797425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Intézmények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794375" y="479742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Politikák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770188" y="4149725"/>
            <a:ext cx="345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Versenyfeltételek és tényezők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706813" y="342900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Vállalatok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338388" y="2636838"/>
            <a:ext cx="432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Fogyasztói elégedettség + profit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481263" y="1844675"/>
            <a:ext cx="432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Társadalmi jólét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635375" y="836613"/>
            <a:ext cx="1657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Egyének (Háztartások)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2051050" y="1125538"/>
            <a:ext cx="151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051050" y="1125538"/>
            <a:ext cx="0" cy="3671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4498975" y="37893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4498975" y="2997200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V="1">
            <a:off x="4462463" y="22050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V="1">
            <a:off x="4498975" y="148431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4498975" y="51577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V="1">
            <a:off x="4498975" y="45085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3059113" y="50133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146675" y="50133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2266950" y="5805488"/>
            <a:ext cx="1150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2266950" y="515778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5578475" y="58054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V="1">
            <a:off x="6370638" y="515778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6226175" y="45085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V="1">
            <a:off x="2770188" y="45085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1258888" y="3573463"/>
            <a:ext cx="2232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1258888" y="3573463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V="1">
            <a:off x="1258888" y="6453188"/>
            <a:ext cx="180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5794375" y="6453188"/>
            <a:ext cx="1944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V="1">
            <a:off x="7739063" y="2060575"/>
            <a:ext cx="0" cy="4392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938838" y="2060575"/>
            <a:ext cx="180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754063" y="2276475"/>
            <a:ext cx="7488237" cy="381635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latin typeface="Tahoma" pitchFamily="34" charset="0"/>
            </a:endParaRP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 rot="-5400000">
            <a:off x="-1237457" y="3837782"/>
            <a:ext cx="3313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Nemzetközi kontextus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 rot="5400000">
            <a:off x="6898481" y="3980657"/>
            <a:ext cx="3313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600" b="1">
                <a:latin typeface="Lucida Sans Unicode" pitchFamily="34" charset="0"/>
              </a:rPr>
              <a:t>Nemzetközi kontextus</a:t>
            </a:r>
            <a:endParaRPr lang="en-GB" altLang="hu-HU" sz="1600" b="1">
              <a:latin typeface="Lucida Sans Unicode" pitchFamily="34" charset="0"/>
            </a:endParaRPr>
          </a:p>
        </p:txBody>
      </p:sp>
      <p:sp>
        <p:nvSpPr>
          <p:cNvPr id="21550" name="Text Box 52"/>
          <p:cNvSpPr txBox="1">
            <a:spLocks noChangeArrowheads="1"/>
          </p:cNvSpPr>
          <p:nvPr/>
        </p:nvSpPr>
        <p:spPr bwMode="auto">
          <a:xfrm>
            <a:off x="6372225" y="6610350"/>
            <a:ext cx="1763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200" b="1" i="1">
                <a:latin typeface="Lucida Sans Unicode" pitchFamily="34" charset="0"/>
              </a:rPr>
              <a:t>Chikán-Czakó, 2009</a:t>
            </a:r>
            <a:endParaRPr lang="en-GB" altLang="hu-HU" sz="1200" b="1" i="1">
              <a:latin typeface="Lucida Sans Unicode" pitchFamily="34" charset="0"/>
            </a:endParaRPr>
          </a:p>
        </p:txBody>
      </p:sp>
      <p:sp>
        <p:nvSpPr>
          <p:cNvPr id="52" name="Szövegdoboz 51"/>
          <p:cNvSpPr txBox="1">
            <a:spLocks noChangeArrowheads="1"/>
          </p:cNvSpPr>
          <p:nvPr/>
        </p:nvSpPr>
        <p:spPr bwMode="auto">
          <a:xfrm>
            <a:off x="6659563" y="3176588"/>
            <a:ext cx="93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latin typeface="Lucida Sans Unicode" pitchFamily="34" charset="0"/>
                <a:cs typeface="Lucida Sans Unicode" pitchFamily="34" charset="0"/>
              </a:rPr>
              <a:t>Piacok</a:t>
            </a:r>
          </a:p>
        </p:txBody>
      </p:sp>
      <p:sp>
        <p:nvSpPr>
          <p:cNvPr id="51" name="Dia számának helye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EBB38-D31B-4A22-A65F-1E9F74E74DB4}" type="slidenum">
              <a:rPr lang="hu-HU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238" y="800100"/>
            <a:ext cx="8229600" cy="79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8244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400" dirty="0" smtClean="0">
                <a:latin typeface="+mj-lt"/>
              </a:rPr>
              <a:t>A gazdálkodástan és a közgazdaságtan között szerves kapcsolat van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400" dirty="0" smtClean="0">
                <a:latin typeface="+mj-lt"/>
              </a:rPr>
              <a:t>Ezt a tudomány mai fejlettségi szintjén alig kezeljük: a szemléleti és módszertani eltérések jelentősek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400" dirty="0" smtClean="0">
                <a:latin typeface="+mj-lt"/>
              </a:rPr>
              <a:t>Nem várható gyors változás, a két terület önállóan fejlődik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400" dirty="0" smtClean="0">
                <a:latin typeface="+mj-lt"/>
              </a:rPr>
              <a:t>A való élet követelményei fogják kikényszeríteni az integrációt, ami sosem lesz teljes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400" dirty="0" smtClean="0">
                <a:latin typeface="+mj-lt"/>
              </a:rPr>
              <a:t>Más társadalomtudományok jelentős szerepet kapnak a fejlődésben 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sz="2400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3E240-BB1E-4FE7-B4DC-DCE86C584E60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324</Words>
  <Application>Microsoft Office PowerPoint</Application>
  <PresentationFormat>Diavetítés a képernyőre (4:3 oldalarány)</PresentationFormat>
  <Paragraphs>107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Constantia</vt:lpstr>
      <vt:lpstr>Lucida Sans Unicode</vt:lpstr>
      <vt:lpstr>Tahoma</vt:lpstr>
      <vt:lpstr>Times New Roman</vt:lpstr>
      <vt:lpstr>Trebuchet MS</vt:lpstr>
      <vt:lpstr>Wingdings 2</vt:lpstr>
      <vt:lpstr>Áramlás</vt:lpstr>
      <vt:lpstr>Hidak a közgazdaságtan és a gazdálkodástan között: a vállalatelméletek</vt:lpstr>
      <vt:lpstr>Gondolatmenet</vt:lpstr>
      <vt:lpstr>PowerPoint bemutató</vt:lpstr>
      <vt:lpstr>A mikroökonomia vállalatfelfogása</vt:lpstr>
      <vt:lpstr>A vállalatelméletek fogalmi háttere</vt:lpstr>
      <vt:lpstr>A vállalatgazdaságtanban felhasznált vállalatelméletek származtatása a mikroökonómiából</vt:lpstr>
      <vt:lpstr>PowerPoint bemutató</vt:lpstr>
      <vt:lpstr>PowerPoint bemutató</vt:lpstr>
      <vt:lpstr>Összefoglalás</vt:lpstr>
    </vt:vector>
  </TitlesOfParts>
  <Company>MLBKT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Szudi Antal</dc:creator>
  <cp:lastModifiedBy>Ruzsits Ildikó</cp:lastModifiedBy>
  <cp:revision>27</cp:revision>
  <dcterms:created xsi:type="dcterms:W3CDTF">2013-11-20T13:14:27Z</dcterms:created>
  <dcterms:modified xsi:type="dcterms:W3CDTF">2016-02-14T08:27:51Z</dcterms:modified>
</cp:coreProperties>
</file>