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2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6506C40-E848-4573-BE8E-27A76D2B7423}" type="datetimeFigureOut">
              <a:rPr lang="hu-HU"/>
              <a:pPr>
                <a:defRPr/>
              </a:pPr>
              <a:t>2016.02.14.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B94CC50-600A-4432-8D39-7DBC9705CF40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75689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DD391D6-9808-4BEE-807D-E0A770E9AE42}" type="datetimeFigureOut">
              <a:rPr lang="hu-HU"/>
              <a:pPr>
                <a:defRPr/>
              </a:pPr>
              <a:t>2016.02.14.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dirty="0" smtClean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ADC7E1A-5166-43FC-ABAA-1FD62F7BA515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609463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79838" y="3860800"/>
            <a:ext cx="5184775" cy="458788"/>
          </a:xfrm>
        </p:spPr>
        <p:txBody>
          <a:bodyPr/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79838" y="4797425"/>
            <a:ext cx="5184775" cy="576263"/>
          </a:xfrm>
        </p:spPr>
        <p:txBody>
          <a:bodyPr/>
          <a:lstStyle>
            <a:lvl1pPr marL="0" indent="0">
              <a:buFontTx/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C1166-C885-481F-9648-710BD9BDCA93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5834062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250825" y="115888"/>
            <a:ext cx="6329363" cy="5834062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A38CE-3044-4992-A5A9-FD44C45A3107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70A18-9DC8-4EC6-8239-8D5B4B38B031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AD454-DBBC-4F6C-893F-B35AAC9D8BBC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250825" y="765175"/>
            <a:ext cx="4244975" cy="5184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765175"/>
            <a:ext cx="4244975" cy="5184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1B068-1D30-4439-BF9F-BF7E91679259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5A489-6CA1-454E-8999-CF7AADCB866D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A87B1-B3D4-4014-A8E3-4D308962E952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DD9B1-0AC1-4B2A-8911-26A3B27C6183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9ADA3-F767-4134-A3DA-4CEAC0697C97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 dirty="0" smtClean="0"/>
              <a:t>Kép beszúrásához kattintson az ikonra</a:t>
            </a:r>
            <a:endParaRPr lang="hu-HU" noProof="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E29FC-9190-4DCC-B8D3-EB4C762CFE0D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115888"/>
            <a:ext cx="79930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765175"/>
            <a:ext cx="8642350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04025" y="6029325"/>
            <a:ext cx="2133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4299"/>
                </a:solidFill>
              </a:defRPr>
            </a:lvl1pPr>
          </a:lstStyle>
          <a:p>
            <a:pPr>
              <a:defRPr/>
            </a:pPr>
            <a:fld id="{48953749-B1B1-4E63-9CFC-1248E9D32FE6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5" r:id="rId2"/>
    <p:sldLayoutId id="2147483684" r:id="rId3"/>
    <p:sldLayoutId id="2147483683" r:id="rId4"/>
    <p:sldLayoutId id="2147483682" r:id="rId5"/>
    <p:sldLayoutId id="2147483681" r:id="rId6"/>
    <p:sldLayoutId id="2147483680" r:id="rId7"/>
    <p:sldLayoutId id="2147483679" r:id="rId8"/>
    <p:sldLayoutId id="2147483678" r:id="rId9"/>
    <p:sldLayoutId id="2147483677" r:id="rId10"/>
    <p:sldLayoutId id="214748367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42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42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42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42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429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429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429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429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4299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333375"/>
            <a:ext cx="8640762" cy="2374900"/>
          </a:xfrm>
        </p:spPr>
        <p:txBody>
          <a:bodyPr/>
          <a:lstStyle/>
          <a:p>
            <a:pPr algn="ctr" eaLnBrk="1" hangingPunct="1"/>
            <a:r>
              <a:rPr lang="hu-HU" sz="4800" b="1" smtClean="0"/>
              <a:t>A predikció elsődlegessége és a fundamentális bizonytalanság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79838" y="4149725"/>
            <a:ext cx="5184775" cy="1655763"/>
          </a:xfrm>
        </p:spPr>
        <p:txBody>
          <a:bodyPr/>
          <a:lstStyle/>
          <a:p>
            <a:pPr algn="ctr" eaLnBrk="1" hangingPunct="1"/>
            <a:r>
              <a:rPr lang="hu-HU" sz="2400" b="1" smtClean="0">
                <a:latin typeface="Lucida Calligraphy" pitchFamily="66" charset="0"/>
              </a:rPr>
              <a:t>Bélyácz Iván</a:t>
            </a:r>
          </a:p>
          <a:p>
            <a:pPr algn="ctr" eaLnBrk="1" hangingPunct="1"/>
            <a:r>
              <a:rPr lang="hu-HU" sz="2400" b="1" smtClean="0">
                <a:latin typeface="Lucida Calligraphy" pitchFamily="66" charset="0"/>
              </a:rPr>
              <a:t>egyetemi tanár,</a:t>
            </a:r>
          </a:p>
          <a:p>
            <a:pPr algn="ctr" eaLnBrk="1" hangingPunct="1"/>
            <a:r>
              <a:rPr lang="hu-HU" sz="2400" b="1" smtClean="0">
                <a:latin typeface="Lucida Calligraphy" pitchFamily="66" charset="0"/>
              </a:rPr>
              <a:t> akadémikus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b="1" smtClean="0"/>
              <a:t>A formalizációs forradalom következményei</a:t>
            </a:r>
          </a:p>
        </p:txBody>
      </p:sp>
      <p:sp>
        <p:nvSpPr>
          <p:cNvPr id="24578" name="Tartalom helye 2"/>
          <p:cNvSpPr>
            <a:spLocks noGrp="1"/>
          </p:cNvSpPr>
          <p:nvPr>
            <p:ph idx="1"/>
          </p:nvPr>
        </p:nvSpPr>
        <p:spPr>
          <a:xfrm>
            <a:off x="250825" y="765175"/>
            <a:ext cx="8642350" cy="56880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u-HU" sz="2200" smtClean="0"/>
              <a:t>A 20. század közepétől kibontakozó formalizációs forradalom döntő fordulatot hozott a „bizonytalanság” elméleti helyzetében.</a:t>
            </a:r>
          </a:p>
          <a:p>
            <a:pPr eaLnBrk="1" hangingPunct="1">
              <a:buFontTx/>
              <a:buNone/>
            </a:pPr>
            <a:r>
              <a:rPr lang="hu-HU" sz="2200" smtClean="0"/>
              <a:t>A formalizáció közgazdaságtani térhódításával időben egybeesett a </a:t>
            </a:r>
            <a:r>
              <a:rPr lang="hu-HU" sz="2200" b="1" smtClean="0"/>
              <a:t>bizonytalansági megközelítés hanyatlása</a:t>
            </a:r>
            <a:r>
              <a:rPr lang="hu-HU" sz="2200" smtClean="0"/>
              <a:t>.</a:t>
            </a:r>
          </a:p>
          <a:p>
            <a:pPr eaLnBrk="1" hangingPunct="1">
              <a:buFontTx/>
              <a:buNone/>
            </a:pPr>
            <a:r>
              <a:rPr lang="hu-HU" sz="2200" smtClean="0"/>
              <a:t>A bizonytalanságot, amely csak az 1930-as években került be a közgazdaságtanba, </a:t>
            </a:r>
            <a:r>
              <a:rPr lang="hu-HU" sz="2200" b="1" smtClean="0"/>
              <a:t>számítható</a:t>
            </a:r>
            <a:r>
              <a:rPr lang="hu-HU" sz="2200" smtClean="0"/>
              <a:t> formára hozták, s így </a:t>
            </a:r>
            <a:r>
              <a:rPr lang="hu-HU" sz="2200" b="1" smtClean="0"/>
              <a:t>kockázattá</a:t>
            </a:r>
            <a:r>
              <a:rPr lang="hu-HU" sz="2200" smtClean="0"/>
              <a:t> redukálták.</a:t>
            </a:r>
          </a:p>
          <a:p>
            <a:pPr eaLnBrk="1" hangingPunct="1">
              <a:buFontTx/>
              <a:buNone/>
            </a:pPr>
            <a:r>
              <a:rPr lang="hu-HU" sz="2200" smtClean="0"/>
              <a:t>A bizonytalanság a közgazdasági elmélet egyik legfontosabb – széles körben elismert – alkotóeleme. A másik oldalról azonban, az elfogadáson túl, a bizonytalanságnak „nincs helye” a formalizált elméleti konstrukciókban.</a:t>
            </a:r>
          </a:p>
          <a:p>
            <a:pPr eaLnBrk="1" hangingPunct="1">
              <a:buFontTx/>
              <a:buNone/>
            </a:pPr>
            <a:r>
              <a:rPr lang="hu-HU" sz="2200" smtClean="0"/>
              <a:t>A közgazdasági főáram nagyobb részében a kockázat és bizonytalanság közötti megkülönböztetés nem történik meg, sőt inkább </a:t>
            </a:r>
            <a:r>
              <a:rPr lang="hu-HU" sz="2200" b="1" smtClean="0"/>
              <a:t>a két kategória egybeolvasztására történik kísérlet</a:t>
            </a:r>
            <a:r>
              <a:rPr lang="hu-HU" sz="2200" smtClean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Cím 1"/>
          <p:cNvSpPr>
            <a:spLocks noGrp="1"/>
          </p:cNvSpPr>
          <p:nvPr>
            <p:ph type="title"/>
          </p:nvPr>
        </p:nvSpPr>
        <p:spPr>
          <a:xfrm>
            <a:off x="827088" y="115888"/>
            <a:ext cx="8316912" cy="549275"/>
          </a:xfrm>
        </p:spPr>
        <p:txBody>
          <a:bodyPr/>
          <a:lstStyle/>
          <a:p>
            <a:pPr eaLnBrk="1" hangingPunct="1"/>
            <a:r>
              <a:rPr lang="hu-HU" sz="2400" b="1" smtClean="0"/>
              <a:t>A bizonytalanság kiűzetése a közgazdasági elméletből</a:t>
            </a:r>
          </a:p>
        </p:txBody>
      </p:sp>
      <p:sp>
        <p:nvSpPr>
          <p:cNvPr id="25602" name="Tartalom helye 2"/>
          <p:cNvSpPr>
            <a:spLocks noGrp="1"/>
          </p:cNvSpPr>
          <p:nvPr>
            <p:ph idx="1"/>
          </p:nvPr>
        </p:nvSpPr>
        <p:spPr>
          <a:xfrm>
            <a:off x="250825" y="765175"/>
            <a:ext cx="8642350" cy="56165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u-HU" sz="2400" smtClean="0"/>
              <a:t>A közgazdaságtani főáram képviselőinek nagy része elvetette a bizonytalanság koncepcióját.</a:t>
            </a:r>
          </a:p>
          <a:p>
            <a:pPr eaLnBrk="1" hangingPunct="1">
              <a:buFontTx/>
              <a:buNone/>
            </a:pPr>
            <a:r>
              <a:rPr lang="hu-HU" sz="2400" b="1" smtClean="0"/>
              <a:t>Kapcsolat</a:t>
            </a:r>
            <a:r>
              <a:rPr lang="hu-HU" sz="2400" smtClean="0"/>
              <a:t> figyelhető meg </a:t>
            </a:r>
            <a:r>
              <a:rPr lang="hu-HU" sz="2400" b="1" smtClean="0"/>
              <a:t>a bizonytalansági koncepció </a:t>
            </a:r>
            <a:r>
              <a:rPr lang="hu-HU" sz="2400" smtClean="0"/>
              <a:t>alkalmazásának háború utáni </a:t>
            </a:r>
            <a:r>
              <a:rPr lang="hu-HU" sz="2400" b="1" smtClean="0"/>
              <a:t>hanyatlása</a:t>
            </a:r>
            <a:r>
              <a:rPr lang="hu-HU" sz="2400" smtClean="0"/>
              <a:t> és a közgazdaságtan erős </a:t>
            </a:r>
            <a:r>
              <a:rPr lang="hu-HU" sz="2400" b="1" smtClean="0"/>
              <a:t>formalizációja</a:t>
            </a:r>
            <a:r>
              <a:rPr lang="hu-HU" sz="2400" smtClean="0"/>
              <a:t> között a közgazdaságtani főáramban.</a:t>
            </a:r>
          </a:p>
          <a:p>
            <a:pPr eaLnBrk="1" hangingPunct="1">
              <a:buFontTx/>
              <a:buNone/>
            </a:pPr>
            <a:r>
              <a:rPr lang="hu-HU" sz="2400" smtClean="0"/>
              <a:t>A formalizációs forradalom az 1950-es évek végére konszolidálódott.</a:t>
            </a:r>
          </a:p>
          <a:p>
            <a:pPr eaLnBrk="1" hangingPunct="1">
              <a:buFontTx/>
              <a:buNone/>
            </a:pPr>
            <a:r>
              <a:rPr lang="hu-HU" sz="2400" smtClean="0"/>
              <a:t>Ez – időben szorosan – egybeesik a bizonytalansági koncepció </a:t>
            </a:r>
            <a:r>
              <a:rPr lang="hu-HU" sz="2400" b="1" smtClean="0"/>
              <a:t>hanyatlásával</a:t>
            </a:r>
            <a:r>
              <a:rPr lang="hu-HU" sz="2400" smtClean="0"/>
              <a:t>, aminek </a:t>
            </a:r>
            <a:r>
              <a:rPr lang="hu-HU" sz="2400" b="1" smtClean="0"/>
              <a:t>fő oka</a:t>
            </a:r>
            <a:r>
              <a:rPr lang="hu-HU" sz="2400" smtClean="0"/>
              <a:t> nyilvánvaló:</a:t>
            </a:r>
          </a:p>
          <a:p>
            <a:pPr eaLnBrk="1" hangingPunct="1">
              <a:buFontTx/>
              <a:buNone/>
            </a:pPr>
            <a:r>
              <a:rPr lang="hu-HU" sz="2400" smtClean="0"/>
              <a:t>A bizonytalanságot mint nem kvantitatív jelenséget </a:t>
            </a:r>
            <a:r>
              <a:rPr lang="hu-HU" sz="2400" b="1" smtClean="0"/>
              <a:t>nehéz beilleszteni a formalizált modellekbe</a:t>
            </a:r>
            <a:r>
              <a:rPr lang="hu-HU" sz="2400" smtClean="0"/>
              <a:t>, ezért ezt a </a:t>
            </a:r>
            <a:r>
              <a:rPr lang="hu-HU" sz="2400" b="1" smtClean="0"/>
              <a:t>fogalmat egyszerűen száműzték </a:t>
            </a:r>
            <a:r>
              <a:rPr lang="hu-HU" sz="2400" smtClean="0"/>
              <a:t>a főáramú közgazdaságtani </a:t>
            </a:r>
            <a:r>
              <a:rPr lang="hu-HU" sz="2400" b="1" smtClean="0"/>
              <a:t>teóriából</a:t>
            </a:r>
            <a:r>
              <a:rPr lang="hu-HU" sz="2400" smtClean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u-HU" sz="2400" b="1" smtClean="0"/>
              <a:t>Van-e helye a bizonytalanságnak a közgazdasági elméletben?</a:t>
            </a:r>
          </a:p>
        </p:txBody>
      </p:sp>
      <p:sp>
        <p:nvSpPr>
          <p:cNvPr id="26626" name="Tartalom helye 2"/>
          <p:cNvSpPr>
            <a:spLocks noGrp="1"/>
          </p:cNvSpPr>
          <p:nvPr>
            <p:ph idx="1"/>
          </p:nvPr>
        </p:nvSpPr>
        <p:spPr>
          <a:xfrm>
            <a:off x="250825" y="765175"/>
            <a:ext cx="8893175" cy="56165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u-HU" sz="2100" b="1" smtClean="0"/>
              <a:t>Lucas (1977): </a:t>
            </a:r>
            <a:r>
              <a:rPr lang="hu-HU" sz="2100" smtClean="0"/>
              <a:t>„a bizonytalanság eseteiben a közgazdasági érveknek nincs értéke”</a:t>
            </a:r>
          </a:p>
          <a:p>
            <a:pPr eaLnBrk="1" hangingPunct="1">
              <a:buFontTx/>
              <a:buNone/>
            </a:pPr>
            <a:r>
              <a:rPr lang="hu-HU" sz="2100" smtClean="0"/>
              <a:t>Lucas elismeri, hogy a közgazdaságtan axiómái </a:t>
            </a:r>
            <a:r>
              <a:rPr lang="hu-HU" sz="2100" b="1" smtClean="0"/>
              <a:t>önkényesek, absztraktak és irreálisak</a:t>
            </a:r>
            <a:r>
              <a:rPr lang="hu-HU" sz="2100" smtClean="0"/>
              <a:t>. Ő amellett érvel, hogy az ilyen irreális feltevések jelentik a közgazdaságtan </a:t>
            </a:r>
            <a:r>
              <a:rPr lang="hu-HU" sz="2100" b="1" smtClean="0"/>
              <a:t>egyedül tudományos módszerét. </a:t>
            </a:r>
          </a:p>
          <a:p>
            <a:pPr eaLnBrk="1" hangingPunct="1">
              <a:buFontTx/>
              <a:buNone/>
            </a:pPr>
            <a:r>
              <a:rPr lang="hu-HU" sz="2100" smtClean="0"/>
              <a:t>Lucas szerint a közgazdasági gondolkodásban </a:t>
            </a:r>
            <a:r>
              <a:rPr lang="hu-HU" sz="2100" b="1" smtClean="0"/>
              <a:t>haladás</a:t>
            </a:r>
            <a:r>
              <a:rPr lang="hu-HU" sz="2100" smtClean="0"/>
              <a:t> úgy érhető el, ha </a:t>
            </a:r>
            <a:r>
              <a:rPr lang="hu-HU" sz="2100" b="1" smtClean="0"/>
              <a:t>jobb és még jobb absztrakt és analóg modelleket </a:t>
            </a:r>
            <a:r>
              <a:rPr lang="hu-HU" sz="2100" smtClean="0"/>
              <a:t>építenek, s nem a reális világra vonatkozó verbális megfigyelésekre törekszenek.</a:t>
            </a:r>
          </a:p>
          <a:p>
            <a:pPr eaLnBrk="1" hangingPunct="1">
              <a:buFontTx/>
              <a:buNone/>
            </a:pPr>
            <a:r>
              <a:rPr lang="hu-HU" sz="2100" b="1" smtClean="0"/>
              <a:t>Kregel (1976) </a:t>
            </a:r>
            <a:r>
              <a:rPr lang="hu-HU" sz="2100" smtClean="0"/>
              <a:t>szerint lehetséges a bizonytalanság környezetében formalizált modellt felépíteni, ez azonban inkább tekinthető </a:t>
            </a:r>
            <a:r>
              <a:rPr lang="hu-HU" sz="2100" b="1" smtClean="0"/>
              <a:t>különös kauzális interakciók</a:t>
            </a:r>
            <a:r>
              <a:rPr lang="hu-HU" sz="2100" smtClean="0"/>
              <a:t> létrehozásának, mint előrejelzések eredményezőinek.</a:t>
            </a:r>
          </a:p>
          <a:p>
            <a:pPr eaLnBrk="1" hangingPunct="1">
              <a:buFontTx/>
              <a:buNone/>
            </a:pPr>
            <a:r>
              <a:rPr lang="hu-HU" sz="2100" b="1" smtClean="0"/>
              <a:t>Kessler (2007) </a:t>
            </a:r>
            <a:r>
              <a:rPr lang="hu-HU" sz="2100" smtClean="0"/>
              <a:t>szerint: „Napjainkban a közgazdaságtan identitása </a:t>
            </a:r>
            <a:r>
              <a:rPr lang="hu-HU" sz="2100" b="1" smtClean="0"/>
              <a:t>adott módszer és megokolási mód bázisán</a:t>
            </a:r>
            <a:r>
              <a:rPr lang="hu-HU" sz="2100" smtClean="0"/>
              <a:t> épül, s </a:t>
            </a:r>
            <a:r>
              <a:rPr lang="hu-HU" sz="2100" b="1" smtClean="0"/>
              <a:t>nem a vizsgált tárgyra alapozódik.”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u-HU" b="1" smtClean="0"/>
              <a:t>Az előrejelezhetőség anomáliái</a:t>
            </a:r>
          </a:p>
        </p:txBody>
      </p:sp>
      <p:sp>
        <p:nvSpPr>
          <p:cNvPr id="27650" name="Tartalom helye 2"/>
          <p:cNvSpPr>
            <a:spLocks noGrp="1"/>
          </p:cNvSpPr>
          <p:nvPr>
            <p:ph idx="1"/>
          </p:nvPr>
        </p:nvSpPr>
        <p:spPr>
          <a:xfrm>
            <a:off x="250825" y="765175"/>
            <a:ext cx="8642350" cy="56880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u-HU" sz="2400" b="1" smtClean="0"/>
              <a:t>Hodgson</a:t>
            </a:r>
            <a:r>
              <a:rPr lang="hu-HU" sz="2400" smtClean="0"/>
              <a:t> (2011) szerint a huszadik század nagyobb részében a közgazdaságtan művelői előtt egy olyan tudomány víziója lebegett, amelyben </a:t>
            </a:r>
            <a:r>
              <a:rPr lang="hu-HU" sz="2400" b="1" smtClean="0"/>
              <a:t>mindenek felett álló cél </a:t>
            </a:r>
            <a:r>
              <a:rPr lang="hu-HU" sz="2400" smtClean="0"/>
              <a:t>volt az </a:t>
            </a:r>
            <a:r>
              <a:rPr lang="hu-HU" sz="2400" b="1" smtClean="0"/>
              <a:t>előrejelezhetőség</a:t>
            </a:r>
            <a:r>
              <a:rPr lang="hu-HU" sz="2400" smtClean="0"/>
              <a:t>.</a:t>
            </a:r>
          </a:p>
          <a:p>
            <a:pPr eaLnBrk="1" hangingPunct="1">
              <a:buFontTx/>
              <a:buNone/>
            </a:pPr>
            <a:r>
              <a:rPr lang="hu-HU" sz="2400" smtClean="0"/>
              <a:t>A közgazdászok az előrejelezhetőség hiányára rendszerint pánikkal reagáltak.</a:t>
            </a:r>
          </a:p>
          <a:p>
            <a:pPr eaLnBrk="1" hangingPunct="1">
              <a:buFontTx/>
              <a:buNone/>
            </a:pPr>
            <a:r>
              <a:rPr lang="hu-HU" sz="2400" smtClean="0"/>
              <a:t>Hodgson hangsúlyozza, hogy nem önmagában a formalizált modellezés az oka a bizonytalansági koncepció hanyatlásának, hanem az az érzület, hogy a modellek elsődleges célja az előrejelzés, s hogy a formalizált technikák erősödő rögeszméje a lényeg fölé emelkedett, ami arra indította a közgazdászokat, hogy hagyják figyelmen kívül az áru- és pénzgazdaság realitásait, vagy tulajdonítsanak annak csekély jelentőséget.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u-HU" b="1" smtClean="0"/>
              <a:t>Az előrejelezhetőség ingatagsága</a:t>
            </a:r>
          </a:p>
        </p:txBody>
      </p:sp>
      <p:sp>
        <p:nvSpPr>
          <p:cNvPr id="28674" name="Tartalom helye 2"/>
          <p:cNvSpPr>
            <a:spLocks noGrp="1"/>
          </p:cNvSpPr>
          <p:nvPr>
            <p:ph idx="1"/>
          </p:nvPr>
        </p:nvSpPr>
        <p:spPr>
          <a:xfrm>
            <a:off x="0" y="765175"/>
            <a:ext cx="9144000" cy="57594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u-HU" sz="2400" smtClean="0"/>
              <a:t>Amikor a monopólium-elmélet néhány eredményéről kiderült előrejelezhetetlensége, akkor Hicks (1939) arra panaszkodott, hogy „a stabilitási kondíciók meghatározhatatlanná váltak, így a közgazdasági törvények megfosztatnak ama bázistól, amelyre alapozva konstruálhatók lennének”.</a:t>
            </a:r>
          </a:p>
          <a:p>
            <a:pPr eaLnBrk="1" hangingPunct="1">
              <a:buFontTx/>
              <a:buNone/>
            </a:pPr>
            <a:r>
              <a:rPr lang="hu-HU" sz="2400" b="1" smtClean="0"/>
              <a:t>Hicks</a:t>
            </a:r>
            <a:r>
              <a:rPr lang="hu-HU" sz="2400" smtClean="0"/>
              <a:t> erre úgy tekintett, mint </a:t>
            </a:r>
            <a:r>
              <a:rPr lang="hu-HU" sz="2400" i="1" smtClean="0"/>
              <a:t>„a közgazdasági elmélet destruktív következményére”.</a:t>
            </a:r>
          </a:p>
          <a:p>
            <a:pPr eaLnBrk="1" hangingPunct="1">
              <a:buFontTx/>
              <a:buNone/>
            </a:pPr>
            <a:r>
              <a:rPr lang="hu-HU" sz="2400" smtClean="0"/>
              <a:t>Az elmélet és a formalizáció virtuálisan egymás szinonímáivá váltak, s érvényességük vagy hamis voltuk az előrejelzési siker függvénye lett.</a:t>
            </a:r>
          </a:p>
          <a:p>
            <a:pPr eaLnBrk="1" hangingPunct="1">
              <a:buFontTx/>
              <a:buNone/>
            </a:pPr>
            <a:r>
              <a:rPr lang="hu-HU" sz="2400" smtClean="0"/>
              <a:t>A tesztelés és a predikció pragmatikus hangsúlyozása egy további okként azonosítható a kockázat és bizonytalanság közötti koncepcionális megkülönböztetés iránti közömbösség igazolására.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u-HU" sz="2400" b="1" smtClean="0"/>
              <a:t>Optimális döntés számszerű valószínűségekre alapozva</a:t>
            </a:r>
          </a:p>
        </p:txBody>
      </p:sp>
      <p:sp>
        <p:nvSpPr>
          <p:cNvPr id="29698" name="Tartalom helye 2"/>
          <p:cNvSpPr>
            <a:spLocks noGrp="1"/>
          </p:cNvSpPr>
          <p:nvPr>
            <p:ph idx="1"/>
          </p:nvPr>
        </p:nvSpPr>
        <p:spPr>
          <a:xfrm>
            <a:off x="250825" y="765175"/>
            <a:ext cx="8642350" cy="56880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u-HU" sz="2400" smtClean="0"/>
              <a:t>Nem véletlen, hogy a fősodorba tartozó közgazdászok előszeretettel foglalkoznak a </a:t>
            </a:r>
            <a:r>
              <a:rPr lang="hu-HU" sz="2400" i="1" smtClean="0"/>
              <a:t>számszerűsíthető valószínűségekkel.</a:t>
            </a:r>
          </a:p>
          <a:p>
            <a:pPr eaLnBrk="1" hangingPunct="1">
              <a:buFontTx/>
              <a:buNone/>
            </a:pPr>
            <a:r>
              <a:rPr lang="hu-HU" sz="2400" smtClean="0"/>
              <a:t>A tökéletes tudás és informáltság feltételére épülő </a:t>
            </a:r>
            <a:r>
              <a:rPr lang="hu-HU" sz="2400" i="1" smtClean="0"/>
              <a:t>„racionális választás” irreleváns </a:t>
            </a:r>
            <a:r>
              <a:rPr lang="hu-HU" sz="2400" smtClean="0"/>
              <a:t>a teljes bizonyosságot produkálni soha nem tudó valós világ számára.</a:t>
            </a:r>
          </a:p>
          <a:p>
            <a:pPr eaLnBrk="1" hangingPunct="1">
              <a:buFontTx/>
              <a:buNone/>
            </a:pPr>
            <a:r>
              <a:rPr lang="hu-HU" sz="2400" smtClean="0"/>
              <a:t>Ezzel szemben a (statisztikailag) </a:t>
            </a:r>
            <a:r>
              <a:rPr lang="hu-HU" sz="2400" i="1" smtClean="0"/>
              <a:t>várható értékek kiszámíthatók</a:t>
            </a:r>
            <a:r>
              <a:rPr lang="hu-HU" sz="2400" smtClean="0"/>
              <a:t>, ha úgy gondoljuk, hogy a lehetséges jövőbeni szcenáriókhoz tartozó valószínűségek ismertté válhatnak számunkra.</a:t>
            </a:r>
          </a:p>
          <a:p>
            <a:pPr eaLnBrk="1" hangingPunct="1">
              <a:buFontTx/>
              <a:buNone/>
            </a:pPr>
            <a:r>
              <a:rPr lang="hu-HU" sz="2400" smtClean="0"/>
              <a:t>Ebben az esetben már meg is van az a kiindulópont, amely az </a:t>
            </a:r>
            <a:r>
              <a:rPr lang="hu-HU" sz="2400" i="1" smtClean="0"/>
              <a:t>optimális döntések elméletéhez </a:t>
            </a:r>
            <a:r>
              <a:rPr lang="hu-HU" sz="2400" smtClean="0"/>
              <a:t>vezet egy olyan világban, amelyben </a:t>
            </a:r>
            <a:r>
              <a:rPr lang="hu-HU" sz="2400" i="1" smtClean="0"/>
              <a:t>nem létezik tökéletes informáltsá</a:t>
            </a:r>
            <a:r>
              <a:rPr lang="hu-HU" sz="2400" smtClean="0"/>
              <a:t>g (Glickman, 1994).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u-HU" sz="2400" b="1" smtClean="0"/>
              <a:t>Tovább az átláthatatlan modellek kreálásának útján</a:t>
            </a:r>
          </a:p>
        </p:txBody>
      </p:sp>
      <p:sp>
        <p:nvSpPr>
          <p:cNvPr id="30722" name="Tartalom helye 2"/>
          <p:cNvSpPr>
            <a:spLocks noGrp="1"/>
          </p:cNvSpPr>
          <p:nvPr>
            <p:ph idx="1"/>
          </p:nvPr>
        </p:nvSpPr>
        <p:spPr>
          <a:xfrm>
            <a:off x="250825" y="765175"/>
            <a:ext cx="8642350" cy="56165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u-HU" sz="2400" b="1" smtClean="0"/>
              <a:t>Merton</a:t>
            </a:r>
            <a:r>
              <a:rPr lang="hu-HU" sz="2400" smtClean="0"/>
              <a:t> (2010) a következő véleményen van a jövőt illetően:</a:t>
            </a:r>
          </a:p>
          <a:p>
            <a:pPr eaLnBrk="1" hangingPunct="1">
              <a:buFontTx/>
              <a:buNone/>
            </a:pPr>
            <a:r>
              <a:rPr lang="hu-HU" sz="2400" smtClean="0"/>
              <a:t>„előre haladva </a:t>
            </a:r>
            <a:r>
              <a:rPr lang="hu-HU" sz="2400" i="1" smtClean="0"/>
              <a:t>több pénzügyi mérnökre </a:t>
            </a:r>
            <a:r>
              <a:rPr lang="hu-HU" sz="2400" smtClean="0"/>
              <a:t>van szükségünk, s nem kevesebb </a:t>
            </a:r>
            <a:r>
              <a:rPr lang="hu-HU" sz="2400" i="1" smtClean="0"/>
              <a:t>kockázatra</a:t>
            </a:r>
            <a:r>
              <a:rPr lang="hu-HU" sz="2400" smtClean="0"/>
              <a:t> és </a:t>
            </a:r>
            <a:r>
              <a:rPr lang="hu-HU" sz="2400" i="1" smtClean="0"/>
              <a:t>innovációra</a:t>
            </a:r>
            <a:r>
              <a:rPr lang="hu-HU" sz="2400" smtClean="0"/>
              <a:t>, ide értve a </a:t>
            </a:r>
            <a:r>
              <a:rPr lang="hu-HU" sz="2400" i="1" smtClean="0"/>
              <a:t>derivatívokat</a:t>
            </a:r>
            <a:r>
              <a:rPr lang="hu-HU" sz="2400" smtClean="0"/>
              <a:t> is.”</a:t>
            </a:r>
          </a:p>
          <a:p>
            <a:pPr eaLnBrk="1" hangingPunct="1">
              <a:buFontTx/>
              <a:buNone/>
            </a:pPr>
            <a:r>
              <a:rPr lang="hu-HU" sz="2400" smtClean="0"/>
              <a:t>„olyan dinamikus világban, mint a mienk, a pénzügyi menedzser </a:t>
            </a:r>
            <a:r>
              <a:rPr lang="hu-HU" sz="2400" i="1" smtClean="0"/>
              <a:t>nem tudja megmondani előre a pénzügyi termék árát</a:t>
            </a:r>
            <a:r>
              <a:rPr lang="hu-HU" sz="2400" smtClean="0"/>
              <a:t>.”</a:t>
            </a:r>
          </a:p>
          <a:p>
            <a:pPr eaLnBrk="1" hangingPunct="1">
              <a:buFontTx/>
              <a:buNone/>
            </a:pPr>
            <a:r>
              <a:rPr lang="hu-HU" sz="2400" smtClean="0"/>
              <a:t>A pénzügyi mérnök feladata </a:t>
            </a:r>
            <a:r>
              <a:rPr lang="hu-HU" sz="2400" i="1" smtClean="0"/>
              <a:t>olyan instrumentumokat </a:t>
            </a:r>
            <a:r>
              <a:rPr lang="hu-HU" sz="2400" smtClean="0"/>
              <a:t>alkalmazni, amelyek átstrukturálják a létező pénzügyi profilt olyanná, </a:t>
            </a:r>
            <a:r>
              <a:rPr lang="hu-HU" sz="2400" i="1" smtClean="0"/>
              <a:t>amelynek vonzó jellemzői vannak</a:t>
            </a:r>
            <a:r>
              <a:rPr lang="hu-HU" sz="2400" smtClean="0"/>
              <a:t>.</a:t>
            </a:r>
          </a:p>
          <a:p>
            <a:pPr eaLnBrk="1" hangingPunct="1">
              <a:buFontTx/>
              <a:buNone/>
            </a:pPr>
            <a:r>
              <a:rPr lang="hu-HU" sz="2400" smtClean="0"/>
              <a:t>Más szavakkal: a pénzügyi mérnök területe </a:t>
            </a:r>
            <a:r>
              <a:rPr lang="hu-HU" sz="2400" i="1" smtClean="0"/>
              <a:t>„szintetikus” értékpapírok kreálása </a:t>
            </a:r>
            <a:r>
              <a:rPr lang="hu-HU" sz="2400" smtClean="0"/>
              <a:t>a kívánatos kockázat-megtérülés eredmények eléréséhez.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b="1" smtClean="0"/>
              <a:t>Véletlen bolyongás, Brown-mozgás, Lucretius</a:t>
            </a:r>
          </a:p>
        </p:txBody>
      </p:sp>
      <p:sp>
        <p:nvSpPr>
          <p:cNvPr id="31746" name="Tartalom helye 2"/>
          <p:cNvSpPr>
            <a:spLocks noGrp="1"/>
          </p:cNvSpPr>
          <p:nvPr>
            <p:ph idx="1"/>
          </p:nvPr>
        </p:nvSpPr>
        <p:spPr>
          <a:xfrm>
            <a:off x="0" y="765175"/>
            <a:ext cx="9144000" cy="56165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u-HU" sz="2400" smtClean="0"/>
              <a:t>A botanikai Brown-mozgás egyik legkorábbi előképét rajzolja meg az ókorban </a:t>
            </a:r>
            <a:r>
              <a:rPr lang="hu-HU" sz="2400" b="1" smtClean="0"/>
              <a:t>Lucretius</a:t>
            </a:r>
            <a:r>
              <a:rPr lang="hu-HU" sz="2400" smtClean="0"/>
              <a:t> híres passzusa, amikor megfigyeli a porszemcsék lebegését a napsugár fénycsóvájában.</a:t>
            </a:r>
          </a:p>
          <a:p>
            <a:pPr eaLnBrk="1" hangingPunct="1">
              <a:buFontTx/>
              <a:buNone/>
            </a:pPr>
            <a:endParaRPr lang="hu-HU" sz="2400" smtClean="0"/>
          </a:p>
          <a:p>
            <a:pPr eaLnBrk="1" hangingPunct="1">
              <a:buFontTx/>
              <a:buNone/>
            </a:pPr>
            <a:r>
              <a:rPr lang="hu-HU" sz="2400" smtClean="0"/>
              <a:t>„</a:t>
            </a:r>
            <a:r>
              <a:rPr lang="hu-HU" sz="2400" i="1" smtClean="0"/>
              <a:t>Ha bármikor megpillantjuk a nap ragyogó sugarait, amint világos fénycsóvaként hatolnak a sötét házba, ezernyi porszemcsét láthatunk, amint ezernyi módon vegyülnek ama fénysugárban, csapódva ütköznek egymással, örök harcban, sokaság a sokasággal, szüntelen egyesülve, szétválva sebesen, újra és újra; ebből sejthetjük, hogy milyen is lehet atomok szüntelen mozgása az űrben. A kis dolgok ily módon hasonlíthatnak a nagy dolgokhoz, s ama lépésekhez, amelyek a tudáshoz vezetnek.”</a:t>
            </a:r>
            <a:r>
              <a:rPr lang="hu-HU" sz="2400" smtClean="0"/>
              <a:t> (Lucretius: A dolgok természete)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u-HU" sz="3600" b="1" smtClean="0"/>
              <a:t>A bizonytalansági csapda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hu-HU" smtClean="0"/>
          </a:p>
          <a:p>
            <a:pPr algn="ctr" eaLnBrk="1" hangingPunct="1">
              <a:buFontTx/>
              <a:buNone/>
            </a:pPr>
            <a:endParaRPr lang="hu-HU" smtClean="0"/>
          </a:p>
          <a:p>
            <a:pPr algn="ctr" eaLnBrk="1" hangingPunct="1">
              <a:buFontTx/>
              <a:buNone/>
            </a:pPr>
            <a:r>
              <a:rPr lang="hu-HU" sz="2800" smtClean="0"/>
              <a:t>„A bizonytalanság jelen van a döntési folyamatban, s nem is annyira azért, mert a jövőre vonatkozik, hanem a múlt miatt… Jövőnk foglyai vagyunk, mert tőrbe csal a múltunk.” (Dixon, 1986)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ím 1"/>
          <p:cNvSpPr>
            <a:spLocks noGrp="1"/>
          </p:cNvSpPr>
          <p:nvPr>
            <p:ph type="title"/>
          </p:nvPr>
        </p:nvSpPr>
        <p:spPr>
          <a:xfrm>
            <a:off x="900113" y="0"/>
            <a:ext cx="7993062" cy="665163"/>
          </a:xfrm>
        </p:spPr>
        <p:txBody>
          <a:bodyPr/>
          <a:lstStyle/>
          <a:p>
            <a:pPr algn="ctr" eaLnBrk="1" hangingPunct="1"/>
            <a:r>
              <a:rPr lang="hu-HU" sz="2400" b="1" smtClean="0"/>
              <a:t>„Kockázat mint bizonytalanság” és</a:t>
            </a:r>
            <a:br>
              <a:rPr lang="hu-HU" sz="2400" b="1" smtClean="0"/>
            </a:br>
            <a:r>
              <a:rPr lang="hu-HU" sz="2400" b="1" smtClean="0"/>
              <a:t> „Kockázat versus bizonytalanság”</a:t>
            </a:r>
          </a:p>
        </p:txBody>
      </p:sp>
      <p:sp>
        <p:nvSpPr>
          <p:cNvPr id="17410" name="Tartalom helye 2"/>
          <p:cNvSpPr>
            <a:spLocks noGrp="1"/>
          </p:cNvSpPr>
          <p:nvPr>
            <p:ph idx="1"/>
          </p:nvPr>
        </p:nvSpPr>
        <p:spPr>
          <a:xfrm>
            <a:off x="250825" y="765175"/>
            <a:ext cx="8642350" cy="54721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u-HU" sz="2800" smtClean="0"/>
              <a:t>A „kockázat mint bizonytalanság” és a „kockázat versus bizonytalanság” az a két – teljességgel ellentétes – ismeretelmélet, amely alátámasztja a huszadik századi közgazdasági elméletet, s azon a megkülönböztetésen alapul, amely a bizonytalan-ságot valószínűségi jelenségként láttatja.</a:t>
            </a:r>
          </a:p>
          <a:p>
            <a:pPr eaLnBrk="1" hangingPunct="1">
              <a:buFontTx/>
              <a:buNone/>
            </a:pPr>
            <a:r>
              <a:rPr lang="hu-HU" sz="2800" smtClean="0"/>
              <a:t>Keynes és Hayek osztozik a nem valószínűségi jellegű bizonytalanság elméleti pozíciójában, s mindkettőjük számára a kiindulópontot a tudás problémája jelentette, mint a legfőbb kihívás a gazdasági szervezettel szemben. (Boy, 2009)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ím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675687" cy="549275"/>
          </a:xfrm>
        </p:spPr>
        <p:txBody>
          <a:bodyPr/>
          <a:lstStyle/>
          <a:p>
            <a:pPr algn="ctr" eaLnBrk="1" hangingPunct="1"/>
            <a:r>
              <a:rPr lang="hu-HU" b="1" smtClean="0"/>
              <a:t>Döntés a tapasztalatok vagy a várakozások alapján</a:t>
            </a:r>
          </a:p>
        </p:txBody>
      </p:sp>
      <p:sp>
        <p:nvSpPr>
          <p:cNvPr id="18434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hu-HU" sz="2800" smtClean="0"/>
          </a:p>
          <a:p>
            <a:pPr algn="ctr" eaLnBrk="1" hangingPunct="1">
              <a:buFontTx/>
              <a:buNone/>
            </a:pPr>
            <a:r>
              <a:rPr lang="hu-HU" sz="2800" smtClean="0"/>
              <a:t>„… a történetben véges-végig feszültség húzódik azok közt, akik szerint a legjobb döntés a múlt tapasztalatain nyugvó számításokon alapul, s akik döntéseiket szubjektívebb módon a bizonytalan jövőbe vetett több-kevesebb hitre alapozzák. Ezt az ellentmondást még sohasem sikerült feloldani.” (Bernstein, 1998)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u-HU" sz="3200" b="1" smtClean="0"/>
              <a:t>Teljes bizonyosság versus bizonytalanság</a:t>
            </a:r>
          </a:p>
        </p:txBody>
      </p:sp>
      <p:sp>
        <p:nvSpPr>
          <p:cNvPr id="19458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hu-HU" sz="2400" smtClean="0"/>
              <a:t>A huszadik század elején Knight (1921) szembekerült a racionalista gondolkodás közel általános jellegével:</a:t>
            </a:r>
          </a:p>
          <a:p>
            <a:pPr eaLnBrk="1" hangingPunct="1">
              <a:buFontTx/>
              <a:buNone/>
            </a:pPr>
            <a:r>
              <a:rPr lang="hu-HU" sz="2400" smtClean="0"/>
              <a:t>Az empirikus és elméleti ismeretek növekvő bonyolultságáról és absztrakt formáiról azt feltételezték, hogy lehetséges a gazdaság és a társadalom minden oldalának tudományos felfedezése</a:t>
            </a:r>
          </a:p>
          <a:p>
            <a:pPr eaLnBrk="1" hangingPunct="1">
              <a:buFontTx/>
              <a:buNone/>
            </a:pPr>
            <a:r>
              <a:rPr lang="hu-HU" sz="2400" smtClean="0"/>
              <a:t>A magyarázatot … csupán a tudományos elvek precíz alkalmazása, a tények gyűjtése, nagyszámú oksági összefüggés felfedezése és így a történeti sémák felismerése kérdésének tekintették.</a:t>
            </a:r>
          </a:p>
          <a:p>
            <a:pPr eaLnBrk="1" hangingPunct="1">
              <a:buFontTx/>
              <a:buNone/>
            </a:pPr>
            <a:r>
              <a:rPr lang="hu-HU" sz="2400" smtClean="0"/>
              <a:t>A tudományért lelkesedés, a megismerés nagy ugrásai hajlamossá tették ezek követőit, hogy a világot csak növekvő bizonyosságúnak lássák. (Jarvis, 2003)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ím 1"/>
          <p:cNvSpPr>
            <a:spLocks noGrp="1"/>
          </p:cNvSpPr>
          <p:nvPr>
            <p:ph type="title"/>
          </p:nvPr>
        </p:nvSpPr>
        <p:spPr>
          <a:xfrm>
            <a:off x="323850" y="0"/>
            <a:ext cx="8820150" cy="765175"/>
          </a:xfrm>
        </p:spPr>
        <p:txBody>
          <a:bodyPr/>
          <a:lstStyle/>
          <a:p>
            <a:pPr algn="ctr" eaLnBrk="1" hangingPunct="1"/>
            <a:r>
              <a:rPr lang="hu-HU" b="1" smtClean="0"/>
              <a:t>A modern pénzügyi elmélet születésének pillanata</a:t>
            </a:r>
          </a:p>
        </p:txBody>
      </p:sp>
      <p:sp>
        <p:nvSpPr>
          <p:cNvPr id="20482" name="Tartalom helye 2"/>
          <p:cNvSpPr>
            <a:spLocks noGrp="1"/>
          </p:cNvSpPr>
          <p:nvPr>
            <p:ph idx="1"/>
          </p:nvPr>
        </p:nvSpPr>
        <p:spPr>
          <a:xfrm>
            <a:off x="0" y="765175"/>
            <a:ext cx="9144000" cy="51847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hu-HU" sz="2800" b="1" smtClean="0"/>
              <a:t>Markowitz</a:t>
            </a:r>
            <a:r>
              <a:rPr lang="hu-HU" sz="2800" smtClean="0"/>
              <a:t> </a:t>
            </a:r>
            <a:r>
              <a:rPr lang="hu-HU" sz="2400" smtClean="0"/>
              <a:t>doktori tézisei – 1948-ban – összefoglalták a </a:t>
            </a:r>
            <a:r>
              <a:rPr lang="hu-HU" sz="2400" b="1" smtClean="0"/>
              <a:t>portfolió-szelekció </a:t>
            </a:r>
            <a:r>
              <a:rPr lang="hu-HU" sz="2400" smtClean="0"/>
              <a:t>történetét.</a:t>
            </a:r>
          </a:p>
          <a:p>
            <a:pPr eaLnBrk="1" hangingPunct="1">
              <a:buFontTx/>
              <a:buNone/>
            </a:pPr>
            <a:r>
              <a:rPr lang="hu-HU" sz="2400" smtClean="0"/>
              <a:t>A védés során a jelölt doktori fokozatának megszerzése veszélybe került.</a:t>
            </a:r>
          </a:p>
          <a:p>
            <a:pPr eaLnBrk="1" hangingPunct="1">
              <a:buFontTx/>
              <a:buNone/>
            </a:pPr>
            <a:r>
              <a:rPr lang="hu-HU" sz="2400" smtClean="0"/>
              <a:t>A bíráló bizottságból Milton </a:t>
            </a:r>
            <a:r>
              <a:rPr lang="hu-HU" sz="2400" b="1" smtClean="0"/>
              <a:t>Friedman ellenezte</a:t>
            </a:r>
            <a:r>
              <a:rPr lang="hu-HU" sz="2400" smtClean="0"/>
              <a:t>, hogy az értekezést a </a:t>
            </a:r>
            <a:r>
              <a:rPr lang="hu-HU" sz="2400" b="1" smtClean="0"/>
              <a:t>közgazdaságtan körébe </a:t>
            </a:r>
            <a:r>
              <a:rPr lang="hu-HU" sz="2400" smtClean="0"/>
              <a:t>sorolják. Friedman bizonytalan volt a kategorizálás mikéntjét illetően, de viszolygott attól a gondolattól, hogy közgazdaságtani doktori fokozatot adjanak olyan értekezésre, amely nem volt besorolható a közgazdaságtan területére.</a:t>
            </a:r>
          </a:p>
          <a:p>
            <a:pPr eaLnBrk="1" hangingPunct="1">
              <a:buFontTx/>
              <a:buNone/>
            </a:pPr>
            <a:r>
              <a:rPr lang="hu-HU" sz="2400" smtClean="0"/>
              <a:t>Friedman ellenkezése nem befolyásolta negatívan a bizottság többi tagját, s Markowitz megkapta a fokozatot. (Holton, 2004)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ím 1"/>
          <p:cNvSpPr>
            <a:spLocks noGrp="1"/>
          </p:cNvSpPr>
          <p:nvPr>
            <p:ph type="title"/>
          </p:nvPr>
        </p:nvSpPr>
        <p:spPr>
          <a:xfrm>
            <a:off x="611188" y="115888"/>
            <a:ext cx="8281987" cy="549275"/>
          </a:xfrm>
        </p:spPr>
        <p:txBody>
          <a:bodyPr/>
          <a:lstStyle/>
          <a:p>
            <a:pPr algn="ctr" eaLnBrk="1" hangingPunct="1"/>
            <a:r>
              <a:rPr lang="hu-HU" sz="3200" b="1" smtClean="0"/>
              <a:t>A közgazdasági elmélet újra-definiálása</a:t>
            </a:r>
          </a:p>
        </p:txBody>
      </p:sp>
      <p:sp>
        <p:nvSpPr>
          <p:cNvPr id="21506" name="Tartalom helye 2"/>
          <p:cNvSpPr>
            <a:spLocks noGrp="1"/>
          </p:cNvSpPr>
          <p:nvPr>
            <p:ph idx="1"/>
          </p:nvPr>
        </p:nvSpPr>
        <p:spPr>
          <a:xfrm>
            <a:off x="0" y="765175"/>
            <a:ext cx="9144000" cy="518477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hu-HU" sz="2400" smtClean="0"/>
          </a:p>
          <a:p>
            <a:pPr eaLnBrk="1" hangingPunct="1">
              <a:buFontTx/>
              <a:buNone/>
            </a:pPr>
            <a:r>
              <a:rPr lang="hu-HU" sz="2400" smtClean="0"/>
              <a:t>A nagy válság (1929-33) után a közgazdasági elmélet mind a diszciplínát, mind a metodológiát illetően kruciális jelentőségű újra-definiáláson ment keresztül.</a:t>
            </a:r>
          </a:p>
          <a:p>
            <a:pPr eaLnBrk="1" hangingPunct="1">
              <a:buFontTx/>
              <a:buNone/>
            </a:pPr>
            <a:endParaRPr lang="hu-HU" sz="2400" b="1" smtClean="0"/>
          </a:p>
          <a:p>
            <a:pPr eaLnBrk="1" hangingPunct="1">
              <a:buFontTx/>
              <a:buNone/>
            </a:pPr>
            <a:r>
              <a:rPr lang="hu-HU" sz="2400" b="1" smtClean="0"/>
              <a:t>A Neumann-Morgenstern </a:t>
            </a:r>
            <a:r>
              <a:rPr lang="hu-HU" sz="2400" smtClean="0"/>
              <a:t>(1944) megközelítéshez </a:t>
            </a:r>
            <a:r>
              <a:rPr lang="hu-HU" sz="2400" b="1" smtClean="0"/>
              <a:t>a teoretikus alapot Robbins</a:t>
            </a:r>
            <a:r>
              <a:rPr lang="hu-HU" sz="2400" smtClean="0"/>
              <a:t>(1933) argumentuma szolgáltatta abban a tekintetben, hogy a közgazdaságtant korábban nem különböztették meg tárgya alapján: az ugyanis nem javak vételét és eladását, a munkanélküliség és az üzleti ciklus vizsgálatát jelentette, hanem ehelyett az emberi magatartás specifikus aspektusát érintette, azaz a szűkös erőforrások alternatív alkalmazási lehetőségei közüli választást.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ím 1"/>
          <p:cNvSpPr>
            <a:spLocks noGrp="1"/>
          </p:cNvSpPr>
          <p:nvPr>
            <p:ph type="title"/>
          </p:nvPr>
        </p:nvSpPr>
        <p:spPr>
          <a:xfrm>
            <a:off x="0" y="115888"/>
            <a:ext cx="9144000" cy="549275"/>
          </a:xfrm>
        </p:spPr>
        <p:txBody>
          <a:bodyPr/>
          <a:lstStyle/>
          <a:p>
            <a:pPr algn="ctr" eaLnBrk="1" hangingPunct="1"/>
            <a:r>
              <a:rPr lang="hu-HU" b="1" smtClean="0"/>
              <a:t>A közgazdasági elmélet alapja az egyén magatartása</a:t>
            </a:r>
          </a:p>
        </p:txBody>
      </p:sp>
      <p:sp>
        <p:nvSpPr>
          <p:cNvPr id="22530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hu-HU" sz="2400" smtClean="0"/>
              <a:t>A közgazdasági teóriák az egyének viselkedéséről szólnak.</a:t>
            </a:r>
          </a:p>
          <a:p>
            <a:pPr eaLnBrk="1" hangingPunct="1">
              <a:buFontTx/>
              <a:buNone/>
            </a:pPr>
            <a:r>
              <a:rPr lang="hu-HU" sz="2400" smtClean="0"/>
              <a:t>Ezek a modellek rendszerint arra a feltevésre épülnek, hogy az egyének saját gazdasági önérdeküket követik, s bár a közgazdászok méltányolják, hogy az egyének időnként megsértik ezt a feltevést, mégis megkeresik ama cselekvési helyzeteket, ahol az egyének elég szorosan követik a feltevést ahhoz, hogy az arra épülő teóriák képesek pontosan előírni a gazdasági magatartást. </a:t>
            </a:r>
            <a:r>
              <a:rPr lang="hu-HU" sz="2400" i="1" smtClean="0"/>
              <a:t>Ez az aggregált viselkedés predikciójának szintje</a:t>
            </a:r>
            <a:r>
              <a:rPr lang="hu-HU" sz="2400" smtClean="0"/>
              <a:t>, amit a közgazdasági elméletek rendszerint tesztelnek.</a:t>
            </a:r>
          </a:p>
          <a:p>
            <a:pPr eaLnBrk="1" hangingPunct="1">
              <a:buFontTx/>
              <a:buNone/>
            </a:pPr>
            <a:r>
              <a:rPr lang="hu-HU" sz="2400" smtClean="0"/>
              <a:t>Annak mélyebb próbája, hogy vajon az egyének </a:t>
            </a:r>
            <a:r>
              <a:rPr lang="hu-HU" sz="2400" b="1" smtClean="0"/>
              <a:t>valóban saját önérdeküket követik-e</a:t>
            </a:r>
            <a:r>
              <a:rPr lang="hu-HU" sz="2400" smtClean="0"/>
              <a:t> a cselekvésben, az kevésbé fontos a közgazdászok számára.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Cím 1"/>
          <p:cNvSpPr>
            <a:spLocks noGrp="1"/>
          </p:cNvSpPr>
          <p:nvPr>
            <p:ph type="title"/>
          </p:nvPr>
        </p:nvSpPr>
        <p:spPr>
          <a:xfrm>
            <a:off x="0" y="115888"/>
            <a:ext cx="9144000" cy="549275"/>
          </a:xfrm>
        </p:spPr>
        <p:txBody>
          <a:bodyPr/>
          <a:lstStyle/>
          <a:p>
            <a:pPr eaLnBrk="1" hangingPunct="1"/>
            <a:r>
              <a:rPr lang="hu-HU" b="1" smtClean="0"/>
              <a:t>Friedman (1953) az előrejelzést emeli a legfőbb céllá</a:t>
            </a:r>
          </a:p>
        </p:txBody>
      </p:sp>
      <p:sp>
        <p:nvSpPr>
          <p:cNvPr id="23554" name="Tartalom helye 2"/>
          <p:cNvSpPr>
            <a:spLocks noGrp="1"/>
          </p:cNvSpPr>
          <p:nvPr>
            <p:ph idx="1"/>
          </p:nvPr>
        </p:nvSpPr>
        <p:spPr>
          <a:xfrm>
            <a:off x="250825" y="765175"/>
            <a:ext cx="8642350" cy="561657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hu-HU" sz="2400" smtClean="0"/>
          </a:p>
          <a:p>
            <a:pPr eaLnBrk="1" hangingPunct="1">
              <a:buFontTx/>
              <a:buNone/>
            </a:pPr>
            <a:r>
              <a:rPr lang="hu-HU" sz="2400" smtClean="0"/>
              <a:t>„Az igazán fontos és jelentős hipotézisekről kiderül, hogy ‘feltevései’ messze nem adnak pontos képet a valóságról </a:t>
            </a:r>
            <a:r>
              <a:rPr lang="hu-HU" sz="2400" b="1" smtClean="0"/>
              <a:t>… </a:t>
            </a:r>
            <a:r>
              <a:rPr lang="hu-HU" sz="2400" b="1" i="1" smtClean="0"/>
              <a:t>egy elmélet akkor szignifikáns, ha kevéssel sokat tud ‘magyarázni’</a:t>
            </a:r>
            <a:r>
              <a:rPr lang="hu-HU" sz="2400" smtClean="0"/>
              <a:t> … és aprólékos részletek tömegéből képes elvonatkoztatni néhány közös és </a:t>
            </a:r>
            <a:r>
              <a:rPr lang="hu-HU" sz="2400" b="1" i="1" smtClean="0"/>
              <a:t>döntő fontosságú e</a:t>
            </a:r>
            <a:r>
              <a:rPr lang="hu-HU" sz="2400" i="1" smtClean="0"/>
              <a:t>lemet </a:t>
            </a:r>
            <a:r>
              <a:rPr lang="hu-HU" sz="2400" smtClean="0"/>
              <a:t>… és kizárólag  ezek </a:t>
            </a:r>
            <a:r>
              <a:rPr lang="hu-HU" sz="2400" b="1" i="1" smtClean="0"/>
              <a:t>alapján érvényes predikciót adni</a:t>
            </a:r>
            <a:r>
              <a:rPr lang="hu-HU" sz="2400" smtClean="0"/>
              <a:t>.</a:t>
            </a:r>
          </a:p>
          <a:p>
            <a:pPr eaLnBrk="1" hangingPunct="1">
              <a:buFontTx/>
              <a:buNone/>
            </a:pPr>
            <a:r>
              <a:rPr lang="hu-HU" sz="2400" smtClean="0"/>
              <a:t>Ahhoz, hogy egy hipotézis releváns legyen, feltevéseiben a valóság hamis leírását kell hogy adja, nem szabad hogy figyelembe vegye, magyarázza kísérőjelenségek bármelyikét, mert éppen a hipotézis sikere maga mutatja meg, hogy mindezek irrelevánsak a magyarázni kívánt jelenségek szempontjából.”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TK_prezentacio_sablon_1021_3">
  <a:themeElements>
    <a:clrScheme name="KTK_prezentacio_sablon_1021_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TK_prezentacio_sablon_1021_3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TK_prezentacio_sablon_1021_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TK_prezentacio_sablon_1021_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TK_prezentacio_sablon_1021_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TK_prezentacio_sablon_1021_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TK_prezentacio_sablon_1021_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TK_prezentacio_sablon_1021_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TK_prezentacio_sablon_1021_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TK_prezentacio_sablon_1021_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TK_prezentacio_sablon_1021_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TK_prezentacio_sablon_1021_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TK_prezentacio_sablon_1021_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TK_prezentacio_sablon_1021_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KTK_prezentacio_sablon_1021_3</Template>
  <TotalTime>172</TotalTime>
  <Words>1546</Words>
  <Application>Microsoft Office PowerPoint</Application>
  <PresentationFormat>Diavetítés a képernyőre (4:3 oldalarány)</PresentationFormat>
  <Paragraphs>79</Paragraphs>
  <Slides>17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20" baseType="lpstr">
      <vt:lpstr>Lucida Calligraphy</vt:lpstr>
      <vt:lpstr>Trebuchet MS</vt:lpstr>
      <vt:lpstr>KTK_prezentacio_sablon_1021_3</vt:lpstr>
      <vt:lpstr>A predikció elsődlegessége és a fundamentális bizonytalanság</vt:lpstr>
      <vt:lpstr>A bizonytalansági csapda</vt:lpstr>
      <vt:lpstr>„Kockázat mint bizonytalanság” és  „Kockázat versus bizonytalanság”</vt:lpstr>
      <vt:lpstr>Döntés a tapasztalatok vagy a várakozások alapján</vt:lpstr>
      <vt:lpstr>Teljes bizonyosság versus bizonytalanság</vt:lpstr>
      <vt:lpstr>A modern pénzügyi elmélet születésének pillanata</vt:lpstr>
      <vt:lpstr>A közgazdasági elmélet újra-definiálása</vt:lpstr>
      <vt:lpstr>A közgazdasági elmélet alapja az egyén magatartása</vt:lpstr>
      <vt:lpstr>Friedman (1953) az előrejelzést emeli a legfőbb céllá</vt:lpstr>
      <vt:lpstr>A formalizációs forradalom következményei</vt:lpstr>
      <vt:lpstr>A bizonytalanság kiűzetése a közgazdasági elméletből</vt:lpstr>
      <vt:lpstr>Van-e helye a bizonytalanságnak a közgazdasági elméletben?</vt:lpstr>
      <vt:lpstr>Az előrejelezhetőség anomáliái</vt:lpstr>
      <vt:lpstr>Az előrejelezhetőség ingatagsága</vt:lpstr>
      <vt:lpstr>Optimális döntés számszerű valószínűségekre alapozva</vt:lpstr>
      <vt:lpstr>Tovább az átláthatatlan modellek kreálásának útján</vt:lpstr>
      <vt:lpstr>Véletlen bolyongás, Brown-mozgás, Lucretius</vt:lpstr>
    </vt:vector>
  </TitlesOfParts>
  <Company>PTE KTK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Baloghi</dc:creator>
  <cp:lastModifiedBy>Ruzsits Ildikó</cp:lastModifiedBy>
  <cp:revision>33</cp:revision>
  <dcterms:created xsi:type="dcterms:W3CDTF">2011-03-29T08:32:50Z</dcterms:created>
  <dcterms:modified xsi:type="dcterms:W3CDTF">2016-02-14T08:27:09Z</dcterms:modified>
</cp:coreProperties>
</file>