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E7DA24-A6BE-47F1-BB6D-F8CCB072B6A9}" type="datetimeFigureOut">
              <a:rPr lang="hu-HU"/>
              <a:pPr>
                <a:defRPr/>
              </a:pPr>
              <a:t>2016.02.14.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AAE36D5-1F0F-4AC1-99DF-833749878B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455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2130425"/>
            <a:ext cx="640715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86200"/>
            <a:ext cx="6408738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51050" y="6245225"/>
            <a:ext cx="20891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4663" y="6245225"/>
            <a:ext cx="4103687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6DAC8-B862-4570-BD18-F1701181C65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9CF13-5168-4EC4-ACA7-2BF43CB484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996F2-30FB-46D4-B28B-54378F8E86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588D0-DC26-44C0-8EB4-377C68BC19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35177-2E7F-47CD-9A1B-D9B4BC742E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E132D-B07E-4BAC-99A1-6073D86916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A8DD4-7C89-4F01-80DA-4E4D9902D1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8F06D-C3E9-4257-8419-706913C138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B2295-95B1-4B4A-87ED-EB5FA95F53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0F97-1ED3-4E8C-9E73-2A70B4F0FB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13684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3188"/>
            <a:ext cx="43926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fld id="{686AA20A-ED35-49A3-BBD2-AE3BC8F2BA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rgbClr val="25294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4"/>
        </a:buBlip>
        <a:defRPr sz="2800">
          <a:solidFill>
            <a:srgbClr val="25294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Blip>
          <a:blip r:embed="rId14"/>
        </a:buBlip>
        <a:defRPr sz="2400">
          <a:solidFill>
            <a:srgbClr val="25294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692150"/>
            <a:ext cx="6407150" cy="2952750"/>
          </a:xfrm>
        </p:spPr>
        <p:txBody>
          <a:bodyPr/>
          <a:lstStyle/>
          <a:p>
            <a:pPr algn="ctr"/>
            <a:r>
              <a:rPr lang="hu-HU" b="1" smtClean="0"/>
              <a:t>A tanítvány túlnő a mesteren? </a:t>
            </a:r>
            <a:r>
              <a:rPr lang="hu-HU" smtClean="0"/>
              <a:t/>
            </a:r>
            <a:br>
              <a:rPr lang="hu-HU" smtClean="0"/>
            </a:br>
            <a:r>
              <a:rPr lang="hu-HU" sz="3200" smtClean="0"/>
              <a:t>(A közgazdaságtudomány és a gazdálkodástudomány változó kapcsolatrendszeréről)</a:t>
            </a:r>
            <a:br>
              <a:rPr lang="hu-HU" sz="3200" smtClean="0"/>
            </a:br>
            <a:endParaRPr lang="hu-HU" sz="320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86200"/>
            <a:ext cx="7848600" cy="1752600"/>
          </a:xfrm>
        </p:spPr>
        <p:txBody>
          <a:bodyPr/>
          <a:lstStyle/>
          <a:p>
            <a:pPr algn="ctr"/>
            <a:r>
              <a:rPr lang="hu-HU" smtClean="0"/>
              <a:t>Török Ádám</a:t>
            </a:r>
          </a:p>
          <a:p>
            <a:pPr algn="ctr"/>
            <a:r>
              <a:rPr lang="hu-HU" smtClean="0"/>
              <a:t>Az MTA rendes tagja, egyetemi tanár</a:t>
            </a:r>
          </a:p>
          <a:p>
            <a:pPr algn="ctr"/>
            <a:endParaRPr lang="hu-HU" smtClean="0"/>
          </a:p>
          <a:p>
            <a:pPr algn="ctr"/>
            <a:r>
              <a:rPr lang="hu-HU" sz="2400" smtClean="0"/>
              <a:t>Pannon Egyetem, BME, MTA-PE Regionális Innovációs és Fejlődéstani Hálózati Kutatócsoport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ím 1"/>
          <p:cNvSpPr>
            <a:spLocks noGrp="1"/>
          </p:cNvSpPr>
          <p:nvPr>
            <p:ph type="title"/>
          </p:nvPr>
        </p:nvSpPr>
        <p:spPr>
          <a:xfrm>
            <a:off x="1763713" y="0"/>
            <a:ext cx="7380287" cy="620713"/>
          </a:xfrm>
        </p:spPr>
        <p:txBody>
          <a:bodyPr/>
          <a:lstStyle/>
          <a:p>
            <a:r>
              <a:rPr lang="hu-HU" smtClean="0"/>
              <a:t>„Terjeszkedési stratégiák”?</a:t>
            </a:r>
          </a:p>
        </p:txBody>
      </p:sp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1692275" y="836613"/>
            <a:ext cx="7451725" cy="5545137"/>
          </a:xfrm>
        </p:spPr>
        <p:txBody>
          <a:bodyPr/>
          <a:lstStyle/>
          <a:p>
            <a:pPr algn="just"/>
            <a:r>
              <a:rPr lang="hu-HU" smtClean="0"/>
              <a:t>Egyelőre kevés bizonyíték, de ilyen stratégiák intuitíve elképzelhetőek.</a:t>
            </a:r>
          </a:p>
          <a:p>
            <a:pPr lvl="1" algn="just"/>
            <a:r>
              <a:rPr lang="hu-HU" i="1" smtClean="0"/>
              <a:t>Nem maguk a tudományterületek, hanem publikálni és szerepelni kívánó képviselőik terjeszkednek</a:t>
            </a:r>
            <a:r>
              <a:rPr lang="hu-HU" smtClean="0"/>
              <a:t>.</a:t>
            </a:r>
          </a:p>
          <a:p>
            <a:pPr lvl="2" algn="just"/>
            <a:r>
              <a:rPr lang="hu-HU" smtClean="0"/>
              <a:t>Lásd: verseny a publikációs piacon és a hallgatókért.</a:t>
            </a:r>
          </a:p>
          <a:p>
            <a:pPr lvl="1" algn="just"/>
            <a:r>
              <a:rPr lang="hu-HU" b="1" smtClean="0"/>
              <a:t>Kgt</a:t>
            </a:r>
            <a:r>
              <a:rPr lang="hu-HU" smtClean="0"/>
              <a:t> kutatók: nagyobb a </a:t>
            </a:r>
            <a:r>
              <a:rPr lang="hu-HU" b="1" smtClean="0"/>
              <a:t>Gdt</a:t>
            </a:r>
            <a:r>
              <a:rPr lang="hu-HU" smtClean="0"/>
              <a:t> publikációs piac, jó módszertani háttérrel ott is könnyebb az érvényesülés.</a:t>
            </a:r>
          </a:p>
          <a:p>
            <a:pPr lvl="1" algn="just"/>
            <a:r>
              <a:rPr lang="hu-HU" b="1" smtClean="0"/>
              <a:t>Gdt</a:t>
            </a:r>
            <a:r>
              <a:rPr lang="hu-HU" smtClean="0"/>
              <a:t> kutatók: nagyobb presztízsű </a:t>
            </a:r>
            <a:r>
              <a:rPr lang="hu-HU" b="1" smtClean="0"/>
              <a:t>Kgt</a:t>
            </a:r>
            <a:r>
              <a:rPr lang="hu-HU" smtClean="0"/>
              <a:t>-folyóiratok, kevesebb „terepmunka”.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67A02-5076-4DDC-B874-57C311DB3F3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692150"/>
          </a:xfrm>
        </p:spPr>
        <p:txBody>
          <a:bodyPr/>
          <a:lstStyle/>
          <a:p>
            <a:r>
              <a:rPr lang="hu-HU" smtClean="0"/>
              <a:t>A piaci igények szerepe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2275" y="620713"/>
            <a:ext cx="7451725" cy="5761037"/>
          </a:xfrm>
        </p:spPr>
        <p:txBody>
          <a:bodyPr/>
          <a:lstStyle/>
          <a:p>
            <a:pPr algn="just">
              <a:defRPr/>
            </a:pPr>
            <a:r>
              <a:rPr lang="hu-HU" dirty="0" smtClean="0"/>
              <a:t>Az elméleti és alkalmazott </a:t>
            </a:r>
            <a:r>
              <a:rPr lang="hu-HU" b="1" dirty="0" err="1" smtClean="0"/>
              <a:t>Kgt</a:t>
            </a:r>
            <a:r>
              <a:rPr lang="hu-HU" dirty="0" smtClean="0"/>
              <a:t> képzés visszaszorulása </a:t>
            </a:r>
            <a:r>
              <a:rPr lang="hu-HU" dirty="0" err="1" smtClean="0"/>
              <a:t>Mo-n</a:t>
            </a:r>
            <a:r>
              <a:rPr lang="hu-HU" dirty="0" smtClean="0"/>
              <a:t> 2010 óta.</a:t>
            </a:r>
          </a:p>
          <a:p>
            <a:pPr algn="just">
              <a:defRPr/>
            </a:pPr>
            <a:r>
              <a:rPr lang="hu-HU" dirty="0" smtClean="0"/>
              <a:t>Részben spontán piaci folyamatok eredménye:</a:t>
            </a:r>
          </a:p>
          <a:p>
            <a:pPr lvl="1" algn="just">
              <a:defRPr/>
            </a:pPr>
            <a:r>
              <a:rPr lang="hu-HU" dirty="0" smtClean="0"/>
              <a:t>a közgazdász diplomával betölthető állások nagy része a felsőoktatásra, a kutatásra és az üzleti világ egyes elemzőműhelyeire korlátozódik;</a:t>
            </a:r>
          </a:p>
          <a:p>
            <a:pPr lvl="1" algn="just">
              <a:defRPr/>
            </a:pPr>
            <a:r>
              <a:rPr lang="hu-HU" dirty="0" smtClean="0"/>
              <a:t>a gazdálkodási diplomák iránt viszont széles körű a vállalati érdeklődés.</a:t>
            </a:r>
            <a:endParaRPr lang="hu-HU" sz="3200" dirty="0" smtClean="0">
              <a:ea typeface="+mn-ea"/>
              <a:cs typeface="+mn-cs"/>
            </a:endParaRPr>
          </a:p>
          <a:p>
            <a:pPr marL="742950" lvl="2" indent="-342900" algn="just">
              <a:defRPr/>
            </a:pPr>
            <a:r>
              <a:rPr lang="hu-HU" i="1" dirty="0" smtClean="0">
                <a:ea typeface="+mn-ea"/>
                <a:cs typeface="+mn-cs"/>
              </a:rPr>
              <a:t>TBN: a mai kormányzat bizonyos averziója is az elméleti társadalomtudományokkal szemben!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BA220-3080-410B-AE68-62C938E36D87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ím 1"/>
          <p:cNvSpPr>
            <a:spLocks noGrp="1"/>
          </p:cNvSpPr>
          <p:nvPr>
            <p:ph type="title"/>
          </p:nvPr>
        </p:nvSpPr>
        <p:spPr>
          <a:xfrm>
            <a:off x="1692275" y="0"/>
            <a:ext cx="7451725" cy="1268413"/>
          </a:xfrm>
        </p:spPr>
        <p:txBody>
          <a:bodyPr/>
          <a:lstStyle/>
          <a:p>
            <a:r>
              <a:rPr lang="hu-HU" smtClean="0"/>
              <a:t>A tudósképzés arányai és a „dualitás” problémája I.</a:t>
            </a:r>
          </a:p>
        </p:txBody>
      </p:sp>
      <p:sp>
        <p:nvSpPr>
          <p:cNvPr id="25602" name="Tartalom helye 2"/>
          <p:cNvSpPr>
            <a:spLocks noGrp="1"/>
          </p:cNvSpPr>
          <p:nvPr>
            <p:ph idx="1"/>
          </p:nvPr>
        </p:nvSpPr>
        <p:spPr>
          <a:xfrm>
            <a:off x="1692275" y="1196975"/>
            <a:ext cx="7451725" cy="5040313"/>
          </a:xfrm>
        </p:spPr>
        <p:txBody>
          <a:bodyPr/>
          <a:lstStyle/>
          <a:p>
            <a:pPr algn="just"/>
            <a:r>
              <a:rPr lang="hu-HU" smtClean="0"/>
              <a:t>Hipotézisünk: a doktori képzésben is visszaszorult az „</a:t>
            </a:r>
            <a:r>
              <a:rPr lang="hu-HU" i="1" smtClean="0"/>
              <a:t>Eco</a:t>
            </a:r>
            <a:r>
              <a:rPr lang="hu-HU" smtClean="0"/>
              <a:t>” irány a „</a:t>
            </a:r>
            <a:r>
              <a:rPr lang="hu-HU" i="1" smtClean="0"/>
              <a:t>Bsns</a:t>
            </a:r>
            <a:r>
              <a:rPr lang="hu-HU" smtClean="0"/>
              <a:t>” és/vagy a „</a:t>
            </a:r>
            <a:r>
              <a:rPr lang="hu-HU" i="1" smtClean="0"/>
              <a:t>Mgmt</a:t>
            </a:r>
            <a:r>
              <a:rPr lang="hu-HU" smtClean="0"/>
              <a:t>” iránnyal szemben.</a:t>
            </a:r>
          </a:p>
          <a:p>
            <a:pPr lvl="1" algn="just"/>
            <a:r>
              <a:rPr lang="hu-HU" smtClean="0"/>
              <a:t>Első empirikus igazolási kísérlet: egy nagy magyar egyetem </a:t>
            </a:r>
            <a:r>
              <a:rPr lang="hu-HU" i="1" smtClean="0"/>
              <a:t>egységes</a:t>
            </a:r>
            <a:r>
              <a:rPr lang="hu-HU" smtClean="0"/>
              <a:t> gazdaságtudományi PhD képzésének témák szerinti vizsgálata:</a:t>
            </a:r>
          </a:p>
          <a:p>
            <a:pPr lvl="2" algn="just"/>
            <a:r>
              <a:rPr lang="hu-HU" smtClean="0"/>
              <a:t>Egységes PhD programot választottunk: így magunk végezhetjük a tematikus besorolást.</a:t>
            </a:r>
          </a:p>
          <a:p>
            <a:pPr lvl="1" algn="just"/>
            <a:r>
              <a:rPr lang="hu-HU" smtClean="0"/>
              <a:t>93 megvédett dolgozat (1999-2012).</a:t>
            </a:r>
          </a:p>
          <a:p>
            <a:pPr lvl="2" algn="just"/>
            <a:r>
              <a:rPr lang="hu-HU" smtClean="0"/>
              <a:t>5 tématerület: Eco, Bsns, Mgmt, Intd1, Intd2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3798F-48C6-433E-8DAC-FAA887EE21B3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ím 1"/>
          <p:cNvSpPr>
            <a:spLocks noGrp="1"/>
          </p:cNvSpPr>
          <p:nvPr>
            <p:ph type="title"/>
          </p:nvPr>
        </p:nvSpPr>
        <p:spPr>
          <a:xfrm>
            <a:off x="1763713" y="0"/>
            <a:ext cx="7380287" cy="1268413"/>
          </a:xfrm>
        </p:spPr>
        <p:txBody>
          <a:bodyPr/>
          <a:lstStyle/>
          <a:p>
            <a:r>
              <a:rPr lang="hu-HU" smtClean="0"/>
              <a:t>A tudósképzés arányai és a „dualitás” problémája II.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1763713" y="2708275"/>
          <a:ext cx="7164387" cy="28813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2"/>
                <a:gridCol w="2663672"/>
                <a:gridCol w="2412383"/>
              </a:tblGrid>
              <a:tr h="42941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Szakterület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Összesen (1999-2012)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2006-2012</a:t>
                      </a:r>
                      <a:endParaRPr lang="hu-HU" dirty="0"/>
                    </a:p>
                  </a:txBody>
                  <a:tcPr/>
                </a:tc>
              </a:tr>
              <a:tr h="490180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Econ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</a:t>
                      </a:r>
                      <a:endParaRPr lang="hu-HU" dirty="0"/>
                    </a:p>
                  </a:txBody>
                  <a:tcPr/>
                </a:tc>
              </a:tr>
              <a:tr h="490180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Bsns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</a:t>
                      </a:r>
                      <a:endParaRPr lang="hu-HU" dirty="0"/>
                    </a:p>
                  </a:txBody>
                  <a:tcPr/>
                </a:tc>
              </a:tr>
              <a:tr h="490180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Mgmt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</a:t>
                      </a:r>
                      <a:endParaRPr lang="hu-HU" dirty="0"/>
                    </a:p>
                  </a:txBody>
                  <a:tcPr/>
                </a:tc>
              </a:tr>
              <a:tr h="49018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Intd1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14</a:t>
                      </a:r>
                      <a:endParaRPr lang="hu-HU" dirty="0"/>
                    </a:p>
                  </a:txBody>
                  <a:tcPr/>
                </a:tc>
              </a:tr>
              <a:tr h="49018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Intd2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 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 2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7AC20-7FFF-49A3-9D32-EEA73F42EEEB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1692275" y="1268413"/>
            <a:ext cx="7451725" cy="1385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hu-HU" sz="2800" dirty="0">
                <a:solidFill>
                  <a:srgbClr val="252946"/>
                </a:solidFill>
                <a:latin typeface="+mn-lt"/>
              </a:rPr>
              <a:t>Eseti (</a:t>
            </a:r>
            <a:r>
              <a:rPr lang="hu-HU" sz="2800" i="1" dirty="0" err="1">
                <a:solidFill>
                  <a:srgbClr val="252946"/>
                </a:solidFill>
                <a:latin typeface="+mn-lt"/>
              </a:rPr>
              <a:t>anecdotal</a:t>
            </a:r>
            <a:r>
              <a:rPr lang="hu-HU" sz="2800" dirty="0">
                <a:solidFill>
                  <a:srgbClr val="252946"/>
                </a:solidFill>
                <a:latin typeface="+mn-lt"/>
              </a:rPr>
              <a:t>), de érdekes példa: védett PhD dolgozatok megoszlása tématerületek szerint </a:t>
            </a:r>
            <a:r>
              <a:rPr lang="hu-HU" sz="2800" i="1" dirty="0">
                <a:solidFill>
                  <a:srgbClr val="252946"/>
                </a:solidFill>
                <a:latin typeface="+mn-lt"/>
              </a:rPr>
              <a:t>egy bizonyos </a:t>
            </a:r>
            <a:r>
              <a:rPr lang="hu-HU" sz="2800" dirty="0">
                <a:solidFill>
                  <a:srgbClr val="252946"/>
                </a:solidFill>
                <a:latin typeface="+mn-lt"/>
              </a:rPr>
              <a:t>doktori programban</a:t>
            </a:r>
          </a:p>
        </p:txBody>
      </p:sp>
      <p:sp>
        <p:nvSpPr>
          <p:cNvPr id="26658" name="Szövegdoboz 9"/>
          <p:cNvSpPr txBox="1">
            <a:spLocks noChangeArrowheads="1"/>
          </p:cNvSpPr>
          <p:nvPr/>
        </p:nvSpPr>
        <p:spPr bwMode="auto">
          <a:xfrm>
            <a:off x="1835150" y="5589588"/>
            <a:ext cx="7308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u-HU" i="1">
                <a:solidFill>
                  <a:srgbClr val="252946"/>
                </a:solidFill>
              </a:rPr>
              <a:t>Intd1</a:t>
            </a:r>
            <a:r>
              <a:rPr lang="hu-HU">
                <a:solidFill>
                  <a:srgbClr val="252946"/>
                </a:solidFill>
              </a:rPr>
              <a:t>: határterület Econ és Bsns, vagy Econ és Mgmt, azaz </a:t>
            </a:r>
            <a:r>
              <a:rPr lang="hu-HU" b="1">
                <a:solidFill>
                  <a:srgbClr val="252946"/>
                </a:solidFill>
              </a:rPr>
              <a:t>Kgt</a:t>
            </a:r>
            <a:r>
              <a:rPr lang="hu-HU">
                <a:solidFill>
                  <a:srgbClr val="252946"/>
                </a:solidFill>
              </a:rPr>
              <a:t> és </a:t>
            </a:r>
            <a:r>
              <a:rPr lang="hu-HU" b="1">
                <a:solidFill>
                  <a:srgbClr val="252946"/>
                </a:solidFill>
              </a:rPr>
              <a:t>Gdt</a:t>
            </a:r>
            <a:r>
              <a:rPr lang="hu-HU">
                <a:solidFill>
                  <a:srgbClr val="252946"/>
                </a:solidFill>
              </a:rPr>
              <a:t> között. A Bsns és Mgmt közötti átfedések nélkül.</a:t>
            </a:r>
          </a:p>
          <a:p>
            <a:pPr algn="just"/>
            <a:r>
              <a:rPr lang="hu-HU" i="1">
                <a:solidFill>
                  <a:srgbClr val="252946"/>
                </a:solidFill>
              </a:rPr>
              <a:t>Intd2</a:t>
            </a:r>
            <a:r>
              <a:rPr lang="hu-HU">
                <a:solidFill>
                  <a:srgbClr val="252946"/>
                </a:solidFill>
              </a:rPr>
              <a:t>: átfedés más társadalomtudománnyal (pl. Nemzetközi tanulmányok, Pedagógia, Pszichológia stb.).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ím 1"/>
          <p:cNvSpPr>
            <a:spLocks noGrp="1"/>
          </p:cNvSpPr>
          <p:nvPr>
            <p:ph type="title"/>
          </p:nvPr>
        </p:nvSpPr>
        <p:spPr>
          <a:xfrm>
            <a:off x="1403350" y="71438"/>
            <a:ext cx="7740650" cy="1054100"/>
          </a:xfrm>
        </p:spPr>
        <p:txBody>
          <a:bodyPr/>
          <a:lstStyle/>
          <a:p>
            <a:r>
              <a:rPr lang="hu-HU" smtClean="0"/>
              <a:t>A tudósképzés arányai és a „dualitás” problémája III.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2275" y="1125538"/>
            <a:ext cx="7451725" cy="5399087"/>
          </a:xfrm>
        </p:spPr>
        <p:txBody>
          <a:bodyPr/>
          <a:lstStyle/>
          <a:p>
            <a:pPr algn="just">
              <a:defRPr/>
            </a:pPr>
            <a:r>
              <a:rPr lang="hu-HU" sz="2600" dirty="0" smtClean="0"/>
              <a:t>Hipotézis: </a:t>
            </a:r>
            <a:r>
              <a:rPr lang="hu-HU" sz="2600" b="1" dirty="0" err="1" smtClean="0"/>
              <a:t>Kgt</a:t>
            </a:r>
            <a:r>
              <a:rPr lang="hu-HU" sz="2600" dirty="0" smtClean="0"/>
              <a:t> visszaszorul </a:t>
            </a:r>
            <a:r>
              <a:rPr lang="hu-HU" sz="2600" b="1" dirty="0" err="1" smtClean="0"/>
              <a:t>Gdt</a:t>
            </a:r>
            <a:r>
              <a:rPr lang="hu-HU" sz="2600" dirty="0" err="1" smtClean="0"/>
              <a:t>-vel</a:t>
            </a:r>
            <a:r>
              <a:rPr lang="hu-HU" sz="2600" dirty="0" smtClean="0"/>
              <a:t> szemben.</a:t>
            </a:r>
          </a:p>
          <a:p>
            <a:pPr algn="just">
              <a:defRPr/>
            </a:pPr>
            <a:r>
              <a:rPr lang="hu-HU" sz="2600" dirty="0" smtClean="0"/>
              <a:t>De nem ez történt: </a:t>
            </a:r>
            <a:r>
              <a:rPr lang="hu-HU" sz="2600" i="1" dirty="0" smtClean="0"/>
              <a:t>a </a:t>
            </a:r>
            <a:r>
              <a:rPr lang="hu-HU" sz="2600" b="1" i="1" dirty="0" err="1" smtClean="0"/>
              <a:t>Kgt</a:t>
            </a:r>
            <a:r>
              <a:rPr lang="hu-HU" sz="2600" b="1" i="1" dirty="0" smtClean="0"/>
              <a:t>/</a:t>
            </a:r>
            <a:r>
              <a:rPr lang="hu-HU" sz="2600" b="1" i="1" dirty="0" err="1" smtClean="0"/>
              <a:t>Gdt</a:t>
            </a:r>
            <a:r>
              <a:rPr lang="hu-HU" sz="2600" i="1" dirty="0" smtClean="0"/>
              <a:t> arány még nőtt is.</a:t>
            </a:r>
          </a:p>
          <a:p>
            <a:pPr lvl="1" algn="just">
              <a:defRPr/>
            </a:pPr>
            <a:r>
              <a:rPr lang="hu-HU" sz="2400" dirty="0" smtClean="0"/>
              <a:t>Ennek oka a </a:t>
            </a:r>
            <a:r>
              <a:rPr lang="hu-HU" sz="2400" b="1" dirty="0" err="1" smtClean="0"/>
              <a:t>Gdt</a:t>
            </a:r>
            <a:r>
              <a:rPr lang="hu-HU" sz="2400" dirty="0" err="1" smtClean="0"/>
              <a:t>-n</a:t>
            </a:r>
            <a:r>
              <a:rPr lang="hu-HU" sz="2400" dirty="0" smtClean="0"/>
              <a:t> belüli arányok elmozdulása.</a:t>
            </a:r>
          </a:p>
          <a:p>
            <a:pPr lvl="2" algn="just">
              <a:defRPr/>
            </a:pPr>
            <a:r>
              <a:rPr lang="hu-HU" sz="2000" dirty="0" smtClean="0"/>
              <a:t>2005-ig (jóval kisebb mintában) a </a:t>
            </a:r>
            <a:r>
              <a:rPr lang="hu-HU" sz="2000" dirty="0" err="1" smtClean="0"/>
              <a:t>Mgmt</a:t>
            </a:r>
            <a:r>
              <a:rPr lang="hu-HU" sz="2000" dirty="0" smtClean="0"/>
              <a:t> enyhe fölényben volt a másik két területtel szemben;</a:t>
            </a:r>
          </a:p>
          <a:p>
            <a:pPr lvl="2" algn="just">
              <a:defRPr/>
            </a:pPr>
            <a:r>
              <a:rPr lang="hu-HU" sz="2000" dirty="0" smtClean="0"/>
              <a:t>2006-tól az </a:t>
            </a:r>
            <a:r>
              <a:rPr lang="hu-HU" sz="2000" dirty="0" err="1" smtClean="0"/>
              <a:t>Econ</a:t>
            </a:r>
            <a:r>
              <a:rPr lang="hu-HU" sz="2000" dirty="0" smtClean="0"/>
              <a:t> és a </a:t>
            </a:r>
            <a:r>
              <a:rPr lang="hu-HU" sz="2000" dirty="0" err="1" smtClean="0"/>
              <a:t>Bsns</a:t>
            </a:r>
            <a:r>
              <a:rPr lang="hu-HU" sz="2000" dirty="0" smtClean="0"/>
              <a:t> 1-2. helyezett lett, és az </a:t>
            </a:r>
            <a:r>
              <a:rPr lang="hu-HU" sz="2000" dirty="0" err="1" smtClean="0"/>
              <a:t>Mgmt</a:t>
            </a:r>
            <a:r>
              <a:rPr lang="hu-HU" sz="2000" dirty="0" smtClean="0"/>
              <a:t> már csak gyenge 3. volt;</a:t>
            </a:r>
          </a:p>
          <a:p>
            <a:pPr lvl="2" algn="just">
              <a:defRPr/>
            </a:pPr>
            <a:r>
              <a:rPr lang="hu-HU" sz="2000" dirty="0" smtClean="0"/>
              <a:t>Az </a:t>
            </a:r>
            <a:r>
              <a:rPr lang="hu-HU" sz="2000" dirty="0" err="1" smtClean="0"/>
              <a:t>Intd</a:t>
            </a:r>
            <a:r>
              <a:rPr lang="hu-HU" sz="2000" dirty="0" smtClean="0"/>
              <a:t> területek lassan kiszorultak úgy, hogy különösen a gazdaságtudományokból kinyúló </a:t>
            </a:r>
            <a:r>
              <a:rPr lang="hu-HU" sz="2000" dirty="0" err="1" smtClean="0"/>
              <a:t>interdiszciplinaritás</a:t>
            </a:r>
            <a:r>
              <a:rPr lang="hu-HU" sz="2000" dirty="0" smtClean="0"/>
              <a:t> (</a:t>
            </a:r>
            <a:r>
              <a:rPr lang="hu-HU" sz="2000" dirty="0" err="1" smtClean="0"/>
              <a:t>Intd</a:t>
            </a:r>
            <a:r>
              <a:rPr lang="hu-HU" sz="2000" dirty="0" smtClean="0"/>
              <a:t> 2) csökkent.</a:t>
            </a:r>
          </a:p>
          <a:p>
            <a:pPr marL="342900" lvl="2" indent="-342900" algn="just">
              <a:defRPr/>
            </a:pPr>
            <a:r>
              <a:rPr lang="hu-HU" sz="2600" dirty="0" smtClean="0">
                <a:ea typeface="+mn-ea"/>
                <a:cs typeface="+mn-cs"/>
              </a:rPr>
              <a:t>Lehetséges, de megerősítendő magyarázatok:</a:t>
            </a:r>
          </a:p>
          <a:p>
            <a:pPr marL="800100" lvl="3" indent="-342900" algn="just">
              <a:defRPr/>
            </a:pPr>
            <a:r>
              <a:rPr lang="hu-HU" dirty="0" smtClean="0">
                <a:ea typeface="+mn-ea"/>
                <a:cs typeface="+mn-cs"/>
              </a:rPr>
              <a:t>A saját (pl. kérdőíves) adatfelvétel megnehezülése;</a:t>
            </a:r>
          </a:p>
          <a:p>
            <a:pPr marL="800100" lvl="3" indent="-342900" algn="just">
              <a:defRPr/>
            </a:pPr>
            <a:r>
              <a:rPr lang="hu-HU" dirty="0" smtClean="0">
                <a:ea typeface="+mn-ea"/>
                <a:cs typeface="+mn-cs"/>
              </a:rPr>
              <a:t>a technikai készségek a </a:t>
            </a:r>
            <a:r>
              <a:rPr lang="hu-HU" dirty="0" err="1" smtClean="0">
                <a:ea typeface="+mn-ea"/>
                <a:cs typeface="+mn-cs"/>
              </a:rPr>
              <a:t>Bsns</a:t>
            </a:r>
            <a:r>
              <a:rPr lang="hu-HU" dirty="0" smtClean="0">
                <a:ea typeface="+mn-ea"/>
                <a:cs typeface="+mn-cs"/>
              </a:rPr>
              <a:t> kutatásokban jobban érvényesülhetnek.</a:t>
            </a:r>
          </a:p>
          <a:p>
            <a:pPr marL="800100" lvl="3" indent="-342900" algn="just">
              <a:defRPr/>
            </a:pPr>
            <a:endParaRPr lang="hu-HU" dirty="0" smtClean="0"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6F6BE-4B7A-4944-8DD4-87632FD71F52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ím 1"/>
          <p:cNvSpPr>
            <a:spLocks noGrp="1"/>
          </p:cNvSpPr>
          <p:nvPr>
            <p:ph type="title"/>
          </p:nvPr>
        </p:nvSpPr>
        <p:spPr>
          <a:xfrm>
            <a:off x="1619250" y="0"/>
            <a:ext cx="7524750" cy="765175"/>
          </a:xfrm>
        </p:spPr>
        <p:txBody>
          <a:bodyPr/>
          <a:lstStyle/>
          <a:p>
            <a:r>
              <a:rPr lang="hu-HU" smtClean="0"/>
              <a:t>Ismeretek vagy készségek? I.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1619250" y="692150"/>
            <a:ext cx="7524750" cy="5616575"/>
          </a:xfrm>
        </p:spPr>
        <p:txBody>
          <a:bodyPr/>
          <a:lstStyle/>
          <a:p>
            <a:pPr algn="just"/>
            <a:r>
              <a:rPr lang="hu-HU" smtClean="0"/>
              <a:t>Kiindulópont: a valóban vezető MBA-programokban kiemelt hangsúlyt kap a készségfejlesztés, pl.</a:t>
            </a:r>
          </a:p>
          <a:p>
            <a:pPr lvl="2" algn="just"/>
            <a:r>
              <a:rPr lang="hu-HU" smtClean="0"/>
              <a:t>csapatépítés, konfliktuskezelés;</a:t>
            </a:r>
          </a:p>
          <a:p>
            <a:pPr lvl="2" algn="just"/>
            <a:r>
              <a:rPr lang="hu-HU" smtClean="0"/>
              <a:t>prezentáció, kommunikáció;</a:t>
            </a:r>
          </a:p>
          <a:p>
            <a:pPr lvl="2" algn="just"/>
            <a:r>
              <a:rPr lang="hu-HU" smtClean="0"/>
              <a:t>„</a:t>
            </a:r>
            <a:r>
              <a:rPr lang="hu-HU" i="1" smtClean="0"/>
              <a:t>elevator talk</a:t>
            </a:r>
            <a:r>
              <a:rPr lang="hu-HU" smtClean="0"/>
              <a:t>”, érvényesülés;</a:t>
            </a:r>
          </a:p>
          <a:p>
            <a:pPr lvl="2" algn="just"/>
            <a:r>
              <a:rPr lang="hu-HU" smtClean="0"/>
              <a:t>kapcsolati háló kiépítése;</a:t>
            </a:r>
          </a:p>
          <a:p>
            <a:pPr lvl="2" algn="just"/>
            <a:r>
              <a:rPr lang="hu-HU" smtClean="0"/>
              <a:t>a „tiszta tudományos” ismeretekkel szemben (ld. „</a:t>
            </a:r>
            <a:r>
              <a:rPr lang="hu-HU" i="1" smtClean="0"/>
              <a:t>The Gospel…</a:t>
            </a:r>
            <a:r>
              <a:rPr lang="hu-HU" smtClean="0"/>
              <a:t>) </a:t>
            </a:r>
          </a:p>
          <a:p>
            <a:pPr algn="just"/>
            <a:r>
              <a:rPr lang="hu-HU" i="1" smtClean="0"/>
              <a:t>Ez is magyarázza a magas tandíjat, illetve a csak diplomához kötött felvételi követelményt</a:t>
            </a:r>
            <a:r>
              <a:rPr lang="hu-HU" smtClean="0"/>
              <a:t>.</a:t>
            </a:r>
          </a:p>
          <a:p>
            <a:pPr lvl="2" algn="just"/>
            <a:r>
              <a:rPr lang="hu-HU" smtClean="0"/>
              <a:t>Lásd még: vezérkari akadémia analógia.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A6EF5-561A-4C31-B89B-F2FC567B9AC4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>
          <a:xfrm>
            <a:off x="1619250" y="0"/>
            <a:ext cx="7524750" cy="1052513"/>
          </a:xfrm>
        </p:spPr>
        <p:txBody>
          <a:bodyPr/>
          <a:lstStyle/>
          <a:p>
            <a:r>
              <a:rPr lang="hu-HU" smtClean="0"/>
              <a:t>Ismeretek vagy készségek? II.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>
          <a:xfrm>
            <a:off x="1692275" y="908050"/>
            <a:ext cx="7451725" cy="5218113"/>
          </a:xfrm>
        </p:spPr>
        <p:txBody>
          <a:bodyPr/>
          <a:lstStyle/>
          <a:p>
            <a:pPr algn="just"/>
            <a:r>
              <a:rPr lang="hu-HU" smtClean="0"/>
              <a:t>Az elméleti és alkalmazott közgazdászképzés Amerikában tartalmilag közelít az MBA-modellhez</a:t>
            </a:r>
          </a:p>
          <a:p>
            <a:pPr lvl="1" algn="just"/>
            <a:r>
              <a:rPr lang="hu-HU" smtClean="0"/>
              <a:t>növekvő hangsúly van a (főleg elemzési) készségeken, a szemléleti tárgyak kiszorulnak.</a:t>
            </a:r>
          </a:p>
          <a:p>
            <a:pPr algn="just"/>
            <a:r>
              <a:rPr lang="hu-HU" smtClean="0"/>
              <a:t>Az európai modellben átadnak sok olyan társ. tud. ismeretet is (pl. gazd. tört., elm. tört.), amely inkább szemléletet fejleszt, de</a:t>
            </a:r>
          </a:p>
          <a:p>
            <a:pPr lvl="1" algn="just"/>
            <a:r>
              <a:rPr lang="hu-HU" smtClean="0"/>
              <a:t>kevésbé látja el 	konkrét, a piac által igényelt készségekkel a hallgatókat.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 flipH="1">
            <a:off x="8423275" y="6453188"/>
            <a:ext cx="541338" cy="1457325"/>
          </a:xfrm>
        </p:spPr>
        <p:txBody>
          <a:bodyPr/>
          <a:lstStyle/>
          <a:p>
            <a:pPr>
              <a:defRPr/>
            </a:pPr>
            <a:fld id="{CF5C5EB4-7AA8-4453-A83D-0FE73EA7522D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>
          <a:xfrm>
            <a:off x="1692275" y="0"/>
            <a:ext cx="7451725" cy="765175"/>
          </a:xfrm>
        </p:spPr>
        <p:txBody>
          <a:bodyPr/>
          <a:lstStyle/>
          <a:p>
            <a:r>
              <a:rPr lang="hu-HU" smtClean="0"/>
              <a:t>A szemléleti konfliktus</a:t>
            </a:r>
          </a:p>
        </p:txBody>
      </p:sp>
      <p:sp>
        <p:nvSpPr>
          <p:cNvPr id="30722" name="Tartalom helye 2"/>
          <p:cNvSpPr>
            <a:spLocks noGrp="1"/>
          </p:cNvSpPr>
          <p:nvPr>
            <p:ph idx="1"/>
          </p:nvPr>
        </p:nvSpPr>
        <p:spPr>
          <a:xfrm>
            <a:off x="1692275" y="620713"/>
            <a:ext cx="7451725" cy="5688012"/>
          </a:xfrm>
        </p:spPr>
        <p:txBody>
          <a:bodyPr/>
          <a:lstStyle/>
          <a:p>
            <a:pPr algn="just"/>
            <a:r>
              <a:rPr lang="hu-HU" smtClean="0"/>
              <a:t>heves vitát kelthet pl. karokon belül, a forrásokért folytatott harcban:</a:t>
            </a:r>
          </a:p>
          <a:p>
            <a:pPr lvl="1" algn="just"/>
            <a:r>
              <a:rPr lang="hu-HU" smtClean="0">
                <a:solidFill>
                  <a:srgbClr val="FF0000"/>
                </a:solidFill>
              </a:rPr>
              <a:t>„</a:t>
            </a:r>
            <a:r>
              <a:rPr lang="hu-HU" b="1" smtClean="0">
                <a:solidFill>
                  <a:srgbClr val="FF0000"/>
                </a:solidFill>
              </a:rPr>
              <a:t>Kgt</a:t>
            </a:r>
            <a:r>
              <a:rPr lang="hu-HU" smtClean="0">
                <a:solidFill>
                  <a:srgbClr val="FF0000"/>
                </a:solidFill>
              </a:rPr>
              <a:t>” mondhatja</a:t>
            </a:r>
            <a:r>
              <a:rPr lang="hu-HU" smtClean="0"/>
              <a:t>: a csak készségekre koncentráló képzési programokból „recepciósképzés” („</a:t>
            </a:r>
            <a:r>
              <a:rPr lang="hu-HU" i="1" smtClean="0"/>
              <a:t>basic IT, English, communication and that’s all</a:t>
            </a:r>
            <a:r>
              <a:rPr lang="hu-HU" smtClean="0"/>
              <a:t>”) lehet, s</a:t>
            </a:r>
          </a:p>
          <a:p>
            <a:pPr lvl="2" algn="just"/>
            <a:r>
              <a:rPr lang="hu-HU" smtClean="0"/>
              <a:t>a szakmai alapok hiányának megengedése felidézi a tömegképzés, sőt diplomagyártás veszélyét az üzleti oktatásban.</a:t>
            </a:r>
          </a:p>
          <a:p>
            <a:pPr lvl="1" algn="just"/>
            <a:r>
              <a:rPr lang="hu-HU" smtClean="0">
                <a:solidFill>
                  <a:srgbClr val="FF0000"/>
                </a:solidFill>
              </a:rPr>
              <a:t>„</a:t>
            </a:r>
            <a:r>
              <a:rPr lang="hu-HU" b="1" smtClean="0">
                <a:solidFill>
                  <a:srgbClr val="FF0000"/>
                </a:solidFill>
              </a:rPr>
              <a:t>Gdt</a:t>
            </a:r>
            <a:r>
              <a:rPr lang="hu-HU" smtClean="0">
                <a:solidFill>
                  <a:srgbClr val="FF0000"/>
                </a:solidFill>
              </a:rPr>
              <a:t>” mondhatja</a:t>
            </a:r>
            <a:r>
              <a:rPr lang="hu-HU" smtClean="0"/>
              <a:t>: a piacot nem érdekli a „holt tudás”, a hallgatók sem szívesen fizetnek érte, sőt</a:t>
            </a:r>
          </a:p>
          <a:p>
            <a:pPr lvl="2" algn="just"/>
            <a:r>
              <a:rPr lang="hu-HU" smtClean="0"/>
              <a:t>az állami egyetemeken az adófizetők sem szívesen finanszírozzák.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B4191-ED4E-42B7-A943-8F6C49A85DF0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620713"/>
          </a:xfrm>
        </p:spPr>
        <p:txBody>
          <a:bodyPr/>
          <a:lstStyle/>
          <a:p>
            <a:r>
              <a:rPr lang="hu-HU" smtClean="0"/>
              <a:t>Következtetések I.</a:t>
            </a:r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>
          <a:xfrm>
            <a:off x="1763713" y="692150"/>
            <a:ext cx="7380287" cy="5689600"/>
          </a:xfrm>
        </p:spPr>
        <p:txBody>
          <a:bodyPr/>
          <a:lstStyle/>
          <a:p>
            <a:pPr algn="just"/>
            <a:r>
              <a:rPr lang="hu-HU" smtClean="0"/>
              <a:t>1. A magyar piac jelenleg a </a:t>
            </a:r>
            <a:r>
              <a:rPr lang="hu-HU" b="1" smtClean="0"/>
              <a:t>Gdt</a:t>
            </a:r>
            <a:r>
              <a:rPr lang="hu-HU" smtClean="0"/>
              <a:t> képzéseket értékeli többre, ezzel részben összefüggésben az állam is.</a:t>
            </a:r>
          </a:p>
          <a:p>
            <a:pPr algn="just"/>
            <a:r>
              <a:rPr lang="hu-HU" smtClean="0"/>
              <a:t>2. A </a:t>
            </a:r>
            <a:r>
              <a:rPr lang="hu-HU" b="1" smtClean="0"/>
              <a:t>Kgt</a:t>
            </a:r>
            <a:r>
              <a:rPr lang="hu-HU" smtClean="0"/>
              <a:t> képzések visszaszorulnak, de a tanszékek nem tűnnek el, mert a </a:t>
            </a:r>
            <a:r>
              <a:rPr lang="hu-HU" b="1" smtClean="0"/>
              <a:t>Gdt</a:t>
            </a:r>
            <a:r>
              <a:rPr lang="hu-HU" smtClean="0"/>
              <a:t>-alapképzéshez szükség van egy részükre.</a:t>
            </a:r>
          </a:p>
          <a:p>
            <a:pPr algn="just"/>
            <a:r>
              <a:rPr lang="hu-HU" smtClean="0"/>
              <a:t>3. A kutatások formai keretei és határai nem ilyen szigorúak, ezért a </a:t>
            </a:r>
            <a:r>
              <a:rPr lang="hu-HU" b="1" smtClean="0"/>
              <a:t>Kgt</a:t>
            </a:r>
            <a:r>
              <a:rPr lang="hu-HU" smtClean="0"/>
              <a:t> kutatások (főleg publikációk) még eladhatók.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AFCF5-549A-4031-90DA-8FB429974BBA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620713"/>
          </a:xfrm>
        </p:spPr>
        <p:txBody>
          <a:bodyPr/>
          <a:lstStyle/>
          <a:p>
            <a:r>
              <a:rPr lang="hu-HU" smtClean="0"/>
              <a:t>Következtetések II.</a:t>
            </a:r>
          </a:p>
        </p:txBody>
      </p:sp>
      <p:sp>
        <p:nvSpPr>
          <p:cNvPr id="32770" name="Tartalom helye 2"/>
          <p:cNvSpPr>
            <a:spLocks noGrp="1"/>
          </p:cNvSpPr>
          <p:nvPr>
            <p:ph idx="1"/>
          </p:nvPr>
        </p:nvSpPr>
        <p:spPr>
          <a:xfrm>
            <a:off x="1692275" y="549275"/>
            <a:ext cx="7451725" cy="5688013"/>
          </a:xfrm>
        </p:spPr>
        <p:txBody>
          <a:bodyPr/>
          <a:lstStyle/>
          <a:p>
            <a:pPr algn="just"/>
            <a:r>
              <a:rPr lang="hu-HU" smtClean="0"/>
              <a:t>4. A </a:t>
            </a:r>
            <a:r>
              <a:rPr lang="hu-HU" b="1" smtClean="0"/>
              <a:t>Kgt</a:t>
            </a:r>
            <a:r>
              <a:rPr lang="hu-HU" smtClean="0"/>
              <a:t> szakmát inkább érheti a belterjesség vádja, mint a </a:t>
            </a:r>
            <a:r>
              <a:rPr lang="hu-HU" b="1" smtClean="0"/>
              <a:t>Gdt</a:t>
            </a:r>
            <a:r>
              <a:rPr lang="hu-HU" smtClean="0"/>
              <a:t>-t, egyes kutatások öncélúsága miatt.</a:t>
            </a:r>
          </a:p>
          <a:p>
            <a:pPr lvl="2" algn="just"/>
            <a:r>
              <a:rPr lang="hu-HU" smtClean="0"/>
              <a:t>Ez is hozzájárulhat a </a:t>
            </a:r>
            <a:r>
              <a:rPr lang="hu-HU" b="1" smtClean="0"/>
              <a:t>Kgt</a:t>
            </a:r>
            <a:r>
              <a:rPr lang="hu-HU" smtClean="0"/>
              <a:t>-képzés iránti piaci igények csökkenéséhez.</a:t>
            </a:r>
          </a:p>
          <a:p>
            <a:pPr algn="just"/>
            <a:r>
              <a:rPr lang="hu-HU" smtClean="0"/>
              <a:t>5. A publikációs versenyben egyre inkább érintkezik a két szakterület, </a:t>
            </a:r>
          </a:p>
          <a:p>
            <a:pPr lvl="2" algn="just"/>
            <a:r>
              <a:rPr lang="hu-HU" smtClean="0"/>
              <a:t>mert a </a:t>
            </a:r>
            <a:r>
              <a:rPr lang="hu-HU" b="1" smtClean="0"/>
              <a:t>Gdt</a:t>
            </a:r>
            <a:r>
              <a:rPr lang="hu-HU" smtClean="0"/>
              <a:t> folyóiratok módszertani igényessége nő, és ott szélesebb a piac.</a:t>
            </a:r>
          </a:p>
          <a:p>
            <a:pPr algn="just"/>
            <a:r>
              <a:rPr lang="hu-HU" smtClean="0"/>
              <a:t>6. A Gdt-n belül is tagolódás tapasztalható, mert </a:t>
            </a:r>
          </a:p>
          <a:p>
            <a:pPr lvl="2" algn="just"/>
            <a:r>
              <a:rPr lang="hu-HU" smtClean="0"/>
              <a:t>az üzleti tudományok egy része tartalmilag lassan, de a </a:t>
            </a:r>
            <a:r>
              <a:rPr lang="hu-HU" b="1" smtClean="0"/>
              <a:t>Kgt</a:t>
            </a:r>
            <a:r>
              <a:rPr lang="hu-HU" smtClean="0"/>
              <a:t>-hez közeledik.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640B9-FEF3-47B5-B128-A0769EFBB303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765175"/>
          </a:xfrm>
        </p:spPr>
        <p:txBody>
          <a:bodyPr/>
          <a:lstStyle/>
          <a:p>
            <a:r>
              <a:rPr lang="hu-HU" smtClean="0"/>
              <a:t>Néhány fogalom</a:t>
            </a:r>
          </a:p>
        </p:txBody>
      </p:sp>
      <p:sp>
        <p:nvSpPr>
          <p:cNvPr id="15362" name="Tartalom helye 2"/>
          <p:cNvSpPr>
            <a:spLocks noGrp="1"/>
          </p:cNvSpPr>
          <p:nvPr>
            <p:ph idx="1"/>
          </p:nvPr>
        </p:nvSpPr>
        <p:spPr>
          <a:xfrm>
            <a:off x="1692275" y="620713"/>
            <a:ext cx="7451725" cy="5505450"/>
          </a:xfrm>
        </p:spPr>
        <p:txBody>
          <a:bodyPr/>
          <a:lstStyle/>
          <a:p>
            <a:r>
              <a:rPr lang="hu-HU" smtClean="0"/>
              <a:t>Közgazdaságtudomány (</a:t>
            </a:r>
            <a:r>
              <a:rPr lang="hu-HU" i="1" smtClean="0"/>
              <a:t>Eco</a:t>
            </a:r>
            <a:r>
              <a:rPr lang="hu-HU" smtClean="0"/>
              <a:t>, </a:t>
            </a:r>
            <a:r>
              <a:rPr lang="hu-HU" b="1" smtClean="0"/>
              <a:t>Kgt</a:t>
            </a:r>
            <a:r>
              <a:rPr lang="hu-HU" smtClean="0"/>
              <a:t>):</a:t>
            </a:r>
          </a:p>
          <a:p>
            <a:pPr lvl="1" algn="just"/>
            <a:r>
              <a:rPr lang="hu-HU" sz="2400" smtClean="0"/>
              <a:t>A tágan értelmezett közgazdaságtan (pl. IO, Munkagazd., Mat. közg., Nemzetközi gazd. is) és szemléleti, módszertani, valamint alkalmazási társ- és segéd-tudományai.</a:t>
            </a:r>
          </a:p>
          <a:p>
            <a:pPr algn="just"/>
            <a:r>
              <a:rPr lang="hu-HU" smtClean="0"/>
              <a:t>Gazdálkodástud. (</a:t>
            </a:r>
            <a:r>
              <a:rPr lang="hu-HU" i="1" smtClean="0"/>
              <a:t>Bsns</a:t>
            </a:r>
            <a:r>
              <a:rPr lang="hu-HU" smtClean="0"/>
              <a:t>/</a:t>
            </a:r>
            <a:r>
              <a:rPr lang="hu-HU" i="1" smtClean="0"/>
              <a:t>Mgmt, </a:t>
            </a:r>
            <a:r>
              <a:rPr lang="hu-HU" b="1" smtClean="0"/>
              <a:t>Gdt</a:t>
            </a:r>
            <a:r>
              <a:rPr lang="hu-HU" smtClean="0"/>
              <a:t>):</a:t>
            </a:r>
          </a:p>
          <a:p>
            <a:pPr lvl="2" algn="just"/>
            <a:r>
              <a:rPr lang="hu-HU" sz="2000" smtClean="0"/>
              <a:t>eleinte alkalmazott Kgt (pl. Ipargazdtan), majd vállalati tudományok (közös név akkor még nincs);</a:t>
            </a:r>
          </a:p>
          <a:p>
            <a:pPr lvl="2" algn="just"/>
            <a:r>
              <a:rPr lang="hu-HU" sz="2000" smtClean="0"/>
              <a:t>átveszi a gyakorlati társ-tudományokat (pl. Számvitel, Vállalati pénzügyek), majd</a:t>
            </a:r>
          </a:p>
          <a:p>
            <a:pPr lvl="2" algn="just"/>
            <a:r>
              <a:rPr lang="hu-HU" sz="2000" smtClean="0"/>
              <a:t>félig hivatalosan kettéválik </a:t>
            </a:r>
            <a:r>
              <a:rPr lang="hu-HU" sz="2000" i="1" smtClean="0"/>
              <a:t>Bsns</a:t>
            </a:r>
            <a:r>
              <a:rPr lang="hu-HU" sz="2000" smtClean="0"/>
              <a:t> és </a:t>
            </a:r>
            <a:r>
              <a:rPr lang="hu-HU" sz="2000" i="1" smtClean="0"/>
              <a:t>Mgmt</a:t>
            </a:r>
            <a:r>
              <a:rPr lang="hu-HU" sz="2000" smtClean="0"/>
              <a:t>-té.</a:t>
            </a:r>
          </a:p>
          <a:p>
            <a:pPr lvl="1" algn="just"/>
            <a:r>
              <a:rPr lang="hu-HU" sz="2400" smtClean="0"/>
              <a:t>Saját besorolás:</a:t>
            </a:r>
          </a:p>
          <a:p>
            <a:pPr lvl="2" algn="just"/>
            <a:r>
              <a:rPr lang="hu-HU" sz="2000" i="1" smtClean="0"/>
              <a:t>Bsns</a:t>
            </a:r>
            <a:r>
              <a:rPr lang="hu-HU" sz="2000" smtClean="0"/>
              <a:t> pl.: számvitel, váll. pü., marketing, logisztika.</a:t>
            </a:r>
          </a:p>
          <a:p>
            <a:pPr lvl="2" algn="just"/>
            <a:r>
              <a:rPr lang="hu-HU" sz="2000" i="1" smtClean="0"/>
              <a:t>Mgmt</a:t>
            </a:r>
            <a:r>
              <a:rPr lang="hu-HU" sz="2000" smtClean="0"/>
              <a:t> pl.: ált. és strat. menedzsment, vez. kultúra, TQM, HRM, OpM. – </a:t>
            </a:r>
            <a:r>
              <a:rPr lang="hu-HU" sz="2000" smtClean="0">
                <a:solidFill>
                  <a:srgbClr val="FF0000"/>
                </a:solidFill>
              </a:rPr>
              <a:t>TERMÉSZETESEN ÁTFEDÉSEK!!!!</a:t>
            </a:r>
          </a:p>
          <a:p>
            <a:pPr lvl="1" algn="just"/>
            <a:endParaRPr lang="hu-HU" sz="2400" smtClean="0"/>
          </a:p>
          <a:p>
            <a:pPr lvl="1"/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EAA12-388F-4964-9CE8-E35B15DDB1A9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07/11/2013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2F723-8655-4F51-8AAA-FA523780AF6D}" type="slidenum">
              <a:rPr lang="hu-HU"/>
              <a:pPr>
                <a:defRPr/>
              </a:pPr>
              <a:t>20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8813" y="333375"/>
            <a:ext cx="6858000" cy="1295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dirty="0" smtClean="0"/>
              <a:t>Köszönöm a megtisztelő figyelmet</a:t>
            </a:r>
            <a:r>
              <a:rPr lang="en-US" dirty="0" smtClean="0"/>
              <a:t>!</a:t>
            </a:r>
            <a:endParaRPr lang="hu-HU" dirty="0"/>
          </a:p>
        </p:txBody>
      </p:sp>
      <p:sp>
        <p:nvSpPr>
          <p:cNvPr id="33796" name="Dátum helye 3"/>
          <p:cNvSpPr txBox="1">
            <a:spLocks noGrp="1"/>
          </p:cNvSpPr>
          <p:nvPr/>
        </p:nvSpPr>
        <p:spPr bwMode="auto">
          <a:xfrm>
            <a:off x="5580063" y="6453188"/>
            <a:ext cx="13684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CC8A418C-C096-4E75-BB54-4DC993816A45}" type="datetime1">
              <a:rPr lang="en-GB" sz="1400">
                <a:latin typeface="Times New Roman" pitchFamily="18" charset="0"/>
              </a:rPr>
              <a:pPr algn="ctr"/>
              <a:t>14/02/2016</a:t>
            </a:fld>
            <a:endParaRPr lang="hu-HU" sz="1400">
              <a:latin typeface="Times New Roman" pitchFamily="18" charset="0"/>
            </a:endParaRPr>
          </a:p>
        </p:txBody>
      </p:sp>
      <p:sp>
        <p:nvSpPr>
          <p:cNvPr id="33797" name="Dia számának helye 4"/>
          <p:cNvSpPr txBox="1">
            <a:spLocks noGrp="1"/>
          </p:cNvSpPr>
          <p:nvPr/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EFA0B25-4F40-48B4-9131-284A614EB372}" type="slidenum">
              <a:rPr lang="hu-HU" sz="1400" b="1">
                <a:solidFill>
                  <a:srgbClr val="252946"/>
                </a:solidFill>
                <a:latin typeface="Times New Roman" pitchFamily="18" charset="0"/>
              </a:rPr>
              <a:pPr algn="r"/>
              <a:t>20</a:t>
            </a:fld>
            <a:endParaRPr lang="hu-HU" sz="1400" b="1">
              <a:solidFill>
                <a:srgbClr val="252946"/>
              </a:solidFill>
              <a:latin typeface="Times New Roman" pitchFamily="18" charset="0"/>
            </a:endParaRPr>
          </a:p>
        </p:txBody>
      </p:sp>
      <p:pic>
        <p:nvPicPr>
          <p:cNvPr id="33798" name="Picture 6" descr="VS 2 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557338"/>
            <a:ext cx="745172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ím 1"/>
          <p:cNvSpPr>
            <a:spLocks noGrp="1"/>
          </p:cNvSpPr>
          <p:nvPr>
            <p:ph type="title"/>
          </p:nvPr>
        </p:nvSpPr>
        <p:spPr>
          <a:xfrm>
            <a:off x="1908175" y="188913"/>
            <a:ext cx="6778625" cy="792162"/>
          </a:xfrm>
        </p:spPr>
        <p:txBody>
          <a:bodyPr/>
          <a:lstStyle/>
          <a:p>
            <a:r>
              <a:rPr lang="hu-HU" smtClean="0"/>
              <a:t>Bevezető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35150" y="908050"/>
            <a:ext cx="7058025" cy="5218113"/>
          </a:xfrm>
        </p:spPr>
        <p:txBody>
          <a:bodyPr/>
          <a:lstStyle/>
          <a:p>
            <a:pPr algn="just">
              <a:defRPr/>
            </a:pPr>
            <a:r>
              <a:rPr lang="hu-HU" sz="3000" dirty="0" err="1" smtClean="0"/>
              <a:t>Eco</a:t>
            </a:r>
            <a:r>
              <a:rPr lang="hu-HU" sz="3000" dirty="0" smtClean="0"/>
              <a:t> (</a:t>
            </a:r>
            <a:r>
              <a:rPr lang="hu-HU" sz="3000" b="1" dirty="0" err="1" smtClean="0"/>
              <a:t>Kgt</a:t>
            </a:r>
            <a:r>
              <a:rPr lang="hu-HU" sz="3000" dirty="0" smtClean="0"/>
              <a:t>) és </a:t>
            </a:r>
            <a:r>
              <a:rPr lang="hu-HU" sz="3000" dirty="0" err="1" smtClean="0"/>
              <a:t>Bsns</a:t>
            </a:r>
            <a:r>
              <a:rPr lang="hu-HU" sz="3000" dirty="0" smtClean="0"/>
              <a:t>/</a:t>
            </a:r>
            <a:r>
              <a:rPr lang="hu-HU" sz="3000" dirty="0" err="1" smtClean="0"/>
              <a:t>Mgmt</a:t>
            </a:r>
            <a:r>
              <a:rPr lang="hu-HU" sz="3000" dirty="0" smtClean="0"/>
              <a:t> (</a:t>
            </a:r>
            <a:r>
              <a:rPr lang="hu-HU" sz="3000" b="1" dirty="0" err="1" smtClean="0"/>
              <a:t>Gdt</a:t>
            </a:r>
            <a:r>
              <a:rPr lang="hu-HU" sz="3000" dirty="0" smtClean="0"/>
              <a:t>), mint pl.:</a:t>
            </a:r>
          </a:p>
          <a:p>
            <a:pPr lvl="1" algn="just">
              <a:defRPr/>
            </a:pPr>
            <a:r>
              <a:rPr lang="hu-HU" sz="2400" dirty="0" smtClean="0"/>
              <a:t>a biológia és az anatómia,</a:t>
            </a:r>
          </a:p>
          <a:p>
            <a:pPr lvl="1" algn="just">
              <a:defRPr/>
            </a:pPr>
            <a:r>
              <a:rPr lang="hu-HU" sz="2400" dirty="0" smtClean="0"/>
              <a:t>a fizika és a mechanika, </a:t>
            </a:r>
          </a:p>
          <a:p>
            <a:pPr lvl="1" algn="just">
              <a:defRPr/>
            </a:pPr>
            <a:r>
              <a:rPr lang="hu-HU" sz="2400" dirty="0" smtClean="0"/>
              <a:t>a kémia és a vegyészmérnöki tudomány, illetve </a:t>
            </a:r>
          </a:p>
          <a:p>
            <a:pPr lvl="1" algn="just">
              <a:defRPr/>
            </a:pPr>
            <a:r>
              <a:rPr lang="hu-HU" sz="2400" dirty="0" smtClean="0"/>
              <a:t>a geológia és a bányamérnöki tudomány?</a:t>
            </a:r>
          </a:p>
          <a:p>
            <a:pPr marL="342900" lvl="1" indent="-342900" algn="just">
              <a:defRPr/>
            </a:pPr>
            <a:r>
              <a:rPr lang="hu-HU" sz="3000" dirty="0" smtClean="0">
                <a:ea typeface="+mn-ea"/>
                <a:cs typeface="+mn-cs"/>
              </a:rPr>
              <a:t>Különbség csak az absztrakciós szintben vagy mások a problémák is?</a:t>
            </a:r>
          </a:p>
          <a:p>
            <a:pPr marL="742950" lvl="2" indent="-342900" algn="just">
              <a:defRPr/>
            </a:pPr>
            <a:r>
              <a:rPr lang="hu-HU" sz="2600" dirty="0" smtClean="0">
                <a:ea typeface="+mn-ea"/>
                <a:cs typeface="+mn-cs"/>
              </a:rPr>
              <a:t>pl. a Munkagazdaságtan  és a HRM, vagy</a:t>
            </a:r>
          </a:p>
          <a:p>
            <a:pPr marL="742950" lvl="2" indent="-342900" algn="just">
              <a:defRPr/>
            </a:pPr>
            <a:r>
              <a:rPr lang="hu-HU" sz="2600" dirty="0" smtClean="0">
                <a:ea typeface="+mn-ea"/>
                <a:cs typeface="+mn-cs"/>
              </a:rPr>
              <a:t>a Pénzügytan és a Vállalati pénzügyek (</a:t>
            </a:r>
            <a:r>
              <a:rPr lang="hu-HU" sz="2600" dirty="0" err="1" smtClean="0">
                <a:ea typeface="+mn-ea"/>
                <a:cs typeface="+mn-cs"/>
              </a:rPr>
              <a:t>Corp</a:t>
            </a:r>
            <a:r>
              <a:rPr lang="hu-HU" sz="2600" dirty="0" smtClean="0">
                <a:ea typeface="+mn-ea"/>
                <a:cs typeface="+mn-cs"/>
              </a:rPr>
              <a:t> Fin) viszonya.</a:t>
            </a:r>
          </a:p>
          <a:p>
            <a:pPr marL="742950" lvl="2" indent="-342900" algn="just">
              <a:defRPr/>
            </a:pPr>
            <a:endParaRPr lang="hu-HU" sz="2600" dirty="0" smtClean="0">
              <a:ea typeface="+mn-ea"/>
              <a:cs typeface="+mn-cs"/>
            </a:endParaRPr>
          </a:p>
          <a:p>
            <a:pPr marL="342900" lvl="1" indent="-342900" algn="just">
              <a:defRPr/>
            </a:pPr>
            <a:endParaRPr lang="hu-HU" sz="1000" dirty="0" smtClean="0"/>
          </a:p>
          <a:p>
            <a:pPr marL="742950" lvl="2" indent="-342900">
              <a:defRPr/>
            </a:pPr>
            <a:endParaRPr lang="hu-HU" sz="1800" dirty="0" smtClean="0">
              <a:ea typeface="+mn-ea"/>
              <a:cs typeface="+mn-cs"/>
            </a:endParaRPr>
          </a:p>
          <a:p>
            <a:pPr marL="342900" lvl="1" indent="-342900">
              <a:defRPr/>
            </a:pPr>
            <a:endParaRPr lang="hu-HU" sz="3000" dirty="0" smtClean="0">
              <a:ea typeface="+mn-ea"/>
              <a:cs typeface="+mn-cs"/>
            </a:endParaRPr>
          </a:p>
          <a:p>
            <a:pPr marL="342900" lvl="1" indent="-342900">
              <a:defRPr/>
            </a:pPr>
            <a:endParaRPr lang="hu-HU" sz="3000" dirty="0" smtClean="0"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97CDA-3382-43E6-8824-9AF06D18276F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ím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78625" cy="706437"/>
          </a:xfrm>
        </p:spPr>
        <p:txBody>
          <a:bodyPr/>
          <a:lstStyle/>
          <a:p>
            <a:r>
              <a:rPr lang="hu-HU" smtClean="0"/>
              <a:t>Bevezető II.</a:t>
            </a:r>
          </a:p>
        </p:txBody>
      </p:sp>
      <p:sp>
        <p:nvSpPr>
          <p:cNvPr id="17410" name="Tartalom helye 2"/>
          <p:cNvSpPr>
            <a:spLocks noGrp="1"/>
          </p:cNvSpPr>
          <p:nvPr>
            <p:ph idx="1"/>
          </p:nvPr>
        </p:nvSpPr>
        <p:spPr>
          <a:xfrm>
            <a:off x="1692275" y="1268413"/>
            <a:ext cx="7272338" cy="4857750"/>
          </a:xfrm>
        </p:spPr>
        <p:txBody>
          <a:bodyPr/>
          <a:lstStyle/>
          <a:p>
            <a:pPr marL="342900" lvl="1" indent="-342900" algn="just"/>
            <a:r>
              <a:rPr lang="hu-HU" sz="3000" smtClean="0"/>
              <a:t>Külön intézményi fejlődés a 19. század végétől (</a:t>
            </a:r>
            <a:r>
              <a:rPr lang="hu-HU" sz="3000" i="1" smtClean="0"/>
              <a:t>Business School</a:t>
            </a:r>
            <a:r>
              <a:rPr lang="hu-HU" sz="3000" smtClean="0"/>
              <a:t>-ok, az első a Wharton [kb. 1881] – Harvard 1908, Stanford 1925).</a:t>
            </a:r>
          </a:p>
          <a:p>
            <a:pPr marL="342900" lvl="1" indent="-342900" algn="just"/>
            <a:r>
              <a:rPr lang="hu-HU" sz="3000" smtClean="0"/>
              <a:t>Szétváló tartalmi fejlődés: Nyugaton kb. az 50-es évektől külön üzleti képzés akár egyetemeken is</a:t>
            </a:r>
          </a:p>
          <a:p>
            <a:pPr marL="742950" lvl="2" indent="-342900" algn="just"/>
            <a:r>
              <a:rPr lang="hu-HU" sz="2600" smtClean="0"/>
              <a:t>KKE: vezetéstudomány a 60-as évektől, inkább műszaki egyetemeken; </a:t>
            </a:r>
          </a:p>
          <a:p>
            <a:pPr marL="742950" lvl="2" indent="-342900" algn="just"/>
            <a:r>
              <a:rPr lang="hu-HU" sz="2600" smtClean="0"/>
              <a:t>később Wirtschaftsingenieur-képzés („Műszaki Menedzser” BSc és MSc).</a:t>
            </a: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05BFC-4546-4728-8632-4B11F67A6E5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908050"/>
          </a:xfrm>
        </p:spPr>
        <p:txBody>
          <a:bodyPr/>
          <a:lstStyle/>
          <a:p>
            <a:r>
              <a:rPr lang="hu-HU" smtClean="0"/>
              <a:t>Vázlat (5 kérdés) I.</a:t>
            </a:r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1692275" y="836613"/>
            <a:ext cx="7451725" cy="5472112"/>
          </a:xfrm>
        </p:spPr>
        <p:txBody>
          <a:bodyPr/>
          <a:lstStyle/>
          <a:p>
            <a:pPr algn="just"/>
            <a:r>
              <a:rPr lang="hu-HU" smtClean="0"/>
              <a:t>1. Vannak-e „duális” sémánkban lényegi különbségek a </a:t>
            </a:r>
            <a:r>
              <a:rPr lang="hu-HU" b="1" smtClean="0"/>
              <a:t>Kgt</a:t>
            </a:r>
            <a:r>
              <a:rPr lang="hu-HU" smtClean="0"/>
              <a:t> és a </a:t>
            </a:r>
            <a:r>
              <a:rPr lang="hu-HU" b="1" smtClean="0"/>
              <a:t>Gdt</a:t>
            </a:r>
            <a:r>
              <a:rPr lang="hu-HU" smtClean="0"/>
              <a:t> módszertana/szemlélete között? </a:t>
            </a:r>
          </a:p>
          <a:p>
            <a:pPr algn="just"/>
            <a:r>
              <a:rPr lang="hu-HU" smtClean="0"/>
              <a:t>2. Mennyire befogadó a két tudományterület,</a:t>
            </a:r>
          </a:p>
          <a:p>
            <a:pPr lvl="1" algn="just"/>
            <a:r>
              <a:rPr lang="hu-HU" smtClean="0"/>
              <a:t>vannak-e „terjeszkedési” stratégiáik? </a:t>
            </a:r>
          </a:p>
          <a:p>
            <a:pPr algn="just"/>
            <a:r>
              <a:rPr lang="hu-HU" smtClean="0"/>
              <a:t>3. Milyen tényleges vagy látszólagos piaci igények befolyásolják és orientálják a két (három) nagy terület fejlődését?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460EB-A4D0-4A56-86FC-0F7C51245A59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Vázlat (5 kérdés) II.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mtClean="0"/>
              <a:t>4. A tudósképzés arányainak alakulása és a „dualitás” problémája. </a:t>
            </a:r>
          </a:p>
          <a:p>
            <a:pPr lvl="1" algn="just"/>
            <a:r>
              <a:rPr lang="hu-HU" smtClean="0"/>
              <a:t>Itt nem tárgyalandó: „mennyire tudósképzés a PhD képzés”?</a:t>
            </a:r>
          </a:p>
          <a:p>
            <a:pPr algn="just"/>
            <a:r>
              <a:rPr lang="hu-HU" smtClean="0"/>
              <a:t>5. Ismeretek vagy készségek oktatása?</a:t>
            </a:r>
          </a:p>
          <a:p>
            <a:pPr lvl="1" algn="just"/>
            <a:r>
              <a:rPr lang="hu-HU" smtClean="0"/>
              <a:t>„Szobatudós” vs. „recepciós”…</a:t>
            </a:r>
          </a:p>
          <a:p>
            <a:pPr lvl="1" algn="just"/>
            <a:endParaRPr lang="hu-HU" smtClean="0"/>
          </a:p>
          <a:p>
            <a:pPr lvl="1" algn="just"/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20A07-0DCF-4FF9-8E59-D02F1D5E6C53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ím 1"/>
          <p:cNvSpPr>
            <a:spLocks noGrp="1"/>
          </p:cNvSpPr>
          <p:nvPr>
            <p:ph type="title"/>
          </p:nvPr>
        </p:nvSpPr>
        <p:spPr>
          <a:xfrm>
            <a:off x="1908175" y="0"/>
            <a:ext cx="6778625" cy="836613"/>
          </a:xfrm>
        </p:spPr>
        <p:txBody>
          <a:bodyPr/>
          <a:lstStyle/>
          <a:p>
            <a:r>
              <a:rPr lang="hu-HU" smtClean="0"/>
              <a:t>Módszertan és szemlélet</a:t>
            </a:r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>
          <a:xfrm>
            <a:off x="1619250" y="692150"/>
            <a:ext cx="7524750" cy="5689600"/>
          </a:xfrm>
        </p:spPr>
        <p:txBody>
          <a:bodyPr/>
          <a:lstStyle/>
          <a:p>
            <a:pPr algn="just"/>
            <a:r>
              <a:rPr lang="hu-HU" smtClean="0"/>
              <a:t>Melyik terület támaszkodik a másikra? </a:t>
            </a:r>
          </a:p>
          <a:p>
            <a:pPr lvl="1" algn="just"/>
            <a:r>
              <a:rPr lang="hu-HU" smtClean="0"/>
              <a:t>A viszony valószínűleg aszimmetrikus, azaz még mindig inkább a közgazdaságtudomány a „tanítómester”.</a:t>
            </a:r>
          </a:p>
          <a:p>
            <a:pPr lvl="2" algn="just"/>
            <a:r>
              <a:rPr lang="hu-HU" smtClean="0"/>
              <a:t>Lásd: a kvantitatív technikák elterjedése a </a:t>
            </a:r>
            <a:r>
              <a:rPr lang="hu-HU" b="1" smtClean="0"/>
              <a:t>Gdt</a:t>
            </a:r>
            <a:r>
              <a:rPr lang="hu-HU" smtClean="0"/>
              <a:t> „puhább” területein is.</a:t>
            </a:r>
          </a:p>
          <a:p>
            <a:pPr lvl="2" algn="just"/>
            <a:r>
              <a:rPr lang="hu-HU" smtClean="0"/>
              <a:t>A </a:t>
            </a:r>
            <a:r>
              <a:rPr lang="hu-HU" b="1" smtClean="0"/>
              <a:t>Kgt</a:t>
            </a:r>
            <a:r>
              <a:rPr lang="hu-HU" smtClean="0"/>
              <a:t>-alapismeretekre épít a </a:t>
            </a:r>
            <a:r>
              <a:rPr lang="hu-HU" b="1" smtClean="0"/>
              <a:t>Gdt</a:t>
            </a:r>
            <a:r>
              <a:rPr lang="hu-HU" smtClean="0"/>
              <a:t>-képzés, de fordítva ez nem igaz (ez ad reményt a </a:t>
            </a:r>
            <a:r>
              <a:rPr lang="hu-HU" b="1" smtClean="0"/>
              <a:t>Kgt</a:t>
            </a:r>
            <a:r>
              <a:rPr lang="hu-HU" smtClean="0"/>
              <a:t>-tanszékek „túlélésére”!?).</a:t>
            </a:r>
          </a:p>
          <a:p>
            <a:pPr algn="just"/>
            <a:r>
              <a:rPr lang="hu-HU" smtClean="0"/>
              <a:t>Más absztrakciós szint: konstruált vagy a gyakorlatból vett problémák?</a:t>
            </a:r>
          </a:p>
          <a:p>
            <a:pPr lvl="1" algn="just"/>
            <a:r>
              <a:rPr lang="hu-HU" smtClean="0"/>
              <a:t>Gyakorlati jellegű problémák is konstruálhatók!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8425B-CACB-485A-A43C-6F7EC0DCFADD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ím 1"/>
          <p:cNvSpPr>
            <a:spLocks noGrp="1"/>
          </p:cNvSpPr>
          <p:nvPr>
            <p:ph type="title"/>
          </p:nvPr>
        </p:nvSpPr>
        <p:spPr>
          <a:xfrm>
            <a:off x="1476375" y="0"/>
            <a:ext cx="7920038" cy="1125538"/>
          </a:xfrm>
        </p:spPr>
        <p:txBody>
          <a:bodyPr/>
          <a:lstStyle/>
          <a:p>
            <a:r>
              <a:rPr lang="hu-HU" sz="4200" smtClean="0"/>
              <a:t>Mennyire befogadó a két tudományterület? I.</a:t>
            </a:r>
          </a:p>
        </p:txBody>
      </p:sp>
      <p:sp>
        <p:nvSpPr>
          <p:cNvPr id="21506" name="Tartalom helye 2"/>
          <p:cNvSpPr>
            <a:spLocks noGrp="1"/>
          </p:cNvSpPr>
          <p:nvPr>
            <p:ph idx="1"/>
          </p:nvPr>
        </p:nvSpPr>
        <p:spPr>
          <a:xfrm>
            <a:off x="1619250" y="1052513"/>
            <a:ext cx="7524750" cy="5329237"/>
          </a:xfrm>
        </p:spPr>
        <p:txBody>
          <a:bodyPr/>
          <a:lstStyle/>
          <a:p>
            <a:pPr lvl="1" algn="just"/>
            <a:r>
              <a:rPr lang="hu-HU" smtClean="0"/>
              <a:t>Saját példa Joskow-val (1996, Am Econ Assoc) – „</a:t>
            </a:r>
            <a:r>
              <a:rPr lang="hu-HU" i="1" smtClean="0"/>
              <a:t>business literature not accepted</a:t>
            </a:r>
            <a:r>
              <a:rPr lang="hu-HU" smtClean="0"/>
              <a:t>”.</a:t>
            </a:r>
          </a:p>
          <a:p>
            <a:pPr algn="just"/>
            <a:r>
              <a:rPr lang="hu-HU" smtClean="0"/>
              <a:t>Vsz. a </a:t>
            </a:r>
            <a:r>
              <a:rPr lang="hu-HU" b="1" smtClean="0"/>
              <a:t>Kgt</a:t>
            </a:r>
            <a:r>
              <a:rPr lang="hu-HU" smtClean="0"/>
              <a:t> a kevésbé befogadó a másikkal szemben,</a:t>
            </a:r>
          </a:p>
          <a:p>
            <a:pPr lvl="1" algn="just"/>
            <a:r>
              <a:rPr lang="hu-HU" smtClean="0"/>
              <a:t>az utóbbi 20-25 évben legföljebb egyes, a gazdaságon kívüli társtudományok (Bio, Psy, Geo, His) irányába terjeszkedett.</a:t>
            </a:r>
          </a:p>
          <a:p>
            <a:pPr lvl="1" algn="just"/>
            <a:r>
              <a:rPr lang="hu-HU" smtClean="0"/>
              <a:t>Közben komoly, de részben talán öncélú módszertani elmélyülés tapasztalható:</a:t>
            </a:r>
          </a:p>
          <a:p>
            <a:pPr lvl="2" algn="just"/>
            <a:r>
              <a:rPr lang="hu-HU" smtClean="0"/>
              <a:t>„</a:t>
            </a:r>
            <a:r>
              <a:rPr lang="hu-HU" i="1" smtClean="0"/>
              <a:t>deepening instead of widening</a:t>
            </a:r>
            <a:r>
              <a:rPr lang="hu-HU" smtClean="0"/>
              <a:t>” – növekvő belterjesség?</a:t>
            </a:r>
          </a:p>
          <a:p>
            <a:pPr algn="just"/>
            <a:endParaRPr lang="hu-HU" smtClean="0"/>
          </a:p>
          <a:p>
            <a:pPr algn="just"/>
            <a:endParaRPr lang="hu-HU" smtClean="0"/>
          </a:p>
          <a:p>
            <a:pPr algn="just"/>
            <a:endParaRPr lang="hu-HU" smtClean="0"/>
          </a:p>
          <a:p>
            <a:endParaRPr lang="hu-HU" smtClean="0"/>
          </a:p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0FD7C-F5C4-4D67-A497-AFA83253515E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ím 1"/>
          <p:cNvSpPr>
            <a:spLocks noGrp="1"/>
          </p:cNvSpPr>
          <p:nvPr>
            <p:ph type="title"/>
          </p:nvPr>
        </p:nvSpPr>
        <p:spPr>
          <a:xfrm>
            <a:off x="1692275" y="0"/>
            <a:ext cx="7451725" cy="1196975"/>
          </a:xfrm>
        </p:spPr>
        <p:txBody>
          <a:bodyPr/>
          <a:lstStyle/>
          <a:p>
            <a:r>
              <a:rPr lang="hu-HU" sz="4200" smtClean="0"/>
              <a:t>Mennyire befogadó a két tudományterület?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2275" y="1125538"/>
            <a:ext cx="7451725" cy="5183187"/>
          </a:xfrm>
        </p:spPr>
        <p:txBody>
          <a:bodyPr/>
          <a:lstStyle/>
          <a:p>
            <a:pPr algn="just">
              <a:defRPr/>
            </a:pPr>
            <a:r>
              <a:rPr lang="hu-HU" dirty="0" smtClean="0"/>
              <a:t>A </a:t>
            </a:r>
            <a:r>
              <a:rPr lang="hu-HU" b="1" dirty="0" err="1" smtClean="0"/>
              <a:t>Gdt</a:t>
            </a:r>
            <a:r>
              <a:rPr lang="hu-HU" dirty="0" smtClean="0"/>
              <a:t> erőteljesen nyitott a „puha” társadalomtudományok felé, pl.: </a:t>
            </a:r>
          </a:p>
          <a:p>
            <a:pPr lvl="1" algn="just">
              <a:defRPr/>
            </a:pPr>
            <a:r>
              <a:rPr lang="hu-HU" dirty="0" smtClean="0"/>
              <a:t>a kultúrakutatások (pl. </a:t>
            </a:r>
            <a:r>
              <a:rPr lang="hu-HU" dirty="0" err="1" smtClean="0"/>
              <a:t>Hofstede</a:t>
            </a:r>
            <a:r>
              <a:rPr lang="hu-HU" dirty="0" smtClean="0"/>
              <a:t> inspirációjára), </a:t>
            </a:r>
          </a:p>
          <a:p>
            <a:pPr lvl="1" algn="just">
              <a:defRPr/>
            </a:pPr>
            <a:r>
              <a:rPr lang="hu-HU" dirty="0" smtClean="0"/>
              <a:t>vagy a lélektani kutatási eredményekre is épülő, sőt ilyeneket már önállóan produkáló marketing-tudomány fejlődése</a:t>
            </a:r>
          </a:p>
          <a:p>
            <a:pPr marL="342900" lvl="1" indent="-342900" algn="just">
              <a:defRPr/>
            </a:pPr>
            <a:r>
              <a:rPr lang="hu-HU" sz="3200" dirty="0" smtClean="0">
                <a:ea typeface="+mn-ea"/>
                <a:cs typeface="+mn-cs"/>
              </a:rPr>
              <a:t>A „kemény” irányokban is tapasztalni hasonlót:</a:t>
            </a:r>
          </a:p>
          <a:p>
            <a:pPr marL="742950" lvl="2" indent="-342900" algn="just">
              <a:defRPr/>
            </a:pPr>
            <a:r>
              <a:rPr lang="hu-HU" dirty="0" smtClean="0">
                <a:ea typeface="+mn-ea"/>
                <a:cs typeface="+mn-cs"/>
              </a:rPr>
              <a:t>Üzleti informatika, e-kereskedelem, gazdasági adatbányászati kutatások.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F52CE-9A74-4C79-9FE0-4C77480EBC85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TK_2010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GTK_2010</Template>
  <TotalTime>555</TotalTime>
  <Words>1445</Words>
  <Application>Microsoft Office PowerPoint</Application>
  <PresentationFormat>Diavetítés a képernyőre (4:3 oldalarány)</PresentationFormat>
  <Paragraphs>168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GTK_2010</vt:lpstr>
      <vt:lpstr>A tanítvány túlnő a mesteren?  (A közgazdaságtudomány és a gazdálkodástudomány változó kapcsolatrendszeréről) </vt:lpstr>
      <vt:lpstr>Néhány fogalom</vt:lpstr>
      <vt:lpstr>Bevezető I.</vt:lpstr>
      <vt:lpstr>Bevezető II.</vt:lpstr>
      <vt:lpstr>Vázlat (5 kérdés) I.</vt:lpstr>
      <vt:lpstr>Vázlat (5 kérdés) II.</vt:lpstr>
      <vt:lpstr>Módszertan és szemlélet</vt:lpstr>
      <vt:lpstr>Mennyire befogadó a két tudományterület? I.</vt:lpstr>
      <vt:lpstr>Mennyire befogadó a két tudományterület? II.</vt:lpstr>
      <vt:lpstr>„Terjeszkedési stratégiák”?</vt:lpstr>
      <vt:lpstr>A piaci igények szerepe</vt:lpstr>
      <vt:lpstr>A tudósképzés arányai és a „dualitás” problémája I.</vt:lpstr>
      <vt:lpstr>A tudósképzés arányai és a „dualitás” problémája II.</vt:lpstr>
      <vt:lpstr>A tudósképzés arányai és a „dualitás” problémája III.</vt:lpstr>
      <vt:lpstr>Ismeretek vagy készségek? I.</vt:lpstr>
      <vt:lpstr>Ismeretek vagy készségek? II.</vt:lpstr>
      <vt:lpstr>A szemléleti konfliktus</vt:lpstr>
      <vt:lpstr>Következtetések I.</vt:lpstr>
      <vt:lpstr>Következtetések II.</vt:lpstr>
      <vt:lpstr>Köszönöm a megtisztelő figyelmet!</vt:lpstr>
    </vt:vector>
  </TitlesOfParts>
  <Company>N/A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GTK helyzetértékelés</dc:title>
  <dc:creator>PE-GTK-DT-KM</dc:creator>
  <cp:lastModifiedBy>Ruzsits Ildikó</cp:lastModifiedBy>
  <cp:revision>75</cp:revision>
  <dcterms:created xsi:type="dcterms:W3CDTF">2011-09-19T06:06:18Z</dcterms:created>
  <dcterms:modified xsi:type="dcterms:W3CDTF">2016-02-14T08:26:33Z</dcterms:modified>
</cp:coreProperties>
</file>