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76D6-D1AD-4561-96B0-A21960AAC342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F254-125A-4AF2-B4E2-191DE9776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2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76D6-D1AD-4561-96B0-A21960AAC342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F254-125A-4AF2-B4E2-191DE9776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3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76D6-D1AD-4561-96B0-A21960AAC342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F254-125A-4AF2-B4E2-191DE9776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69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76D6-D1AD-4561-96B0-A21960AAC342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F254-125A-4AF2-B4E2-191DE9776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22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76D6-D1AD-4561-96B0-A21960AAC342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F254-125A-4AF2-B4E2-191DE9776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78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76D6-D1AD-4561-96B0-A21960AAC342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F254-125A-4AF2-B4E2-191DE9776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3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76D6-D1AD-4561-96B0-A21960AAC342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F254-125A-4AF2-B4E2-191DE9776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4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76D6-D1AD-4561-96B0-A21960AAC342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F254-125A-4AF2-B4E2-191DE9776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76D6-D1AD-4561-96B0-A21960AAC342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F254-125A-4AF2-B4E2-191DE9776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42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76D6-D1AD-4561-96B0-A21960AAC342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F254-125A-4AF2-B4E2-191DE9776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92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76D6-D1AD-4561-96B0-A21960AAC342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F254-125A-4AF2-B4E2-191DE9776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12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376D6-D1AD-4561-96B0-A21960AAC342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2F254-125A-4AF2-B4E2-191DE9776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3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galomtar.hte.h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iki/Liferay" TargetMode="External"/><Relationship Id="rId2" Type="http://schemas.openxmlformats.org/officeDocument/2006/relationships/hyperlink" Target="https://www.lifera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galomtar.hte.h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764030" y="3373438"/>
            <a:ext cx="9144000" cy="1655762"/>
          </a:xfrm>
        </p:spPr>
        <p:txBody>
          <a:bodyPr>
            <a:normAutofit/>
          </a:bodyPr>
          <a:lstStyle/>
          <a:p>
            <a:r>
              <a:rPr lang="hu-HU" altLang="hu-HU" dirty="0" smtClean="0">
                <a:latin typeface="Arial Unicode MS"/>
              </a:rPr>
              <a:t>Vicsi Klára</a:t>
            </a:r>
            <a:endParaRPr lang="hu-HU" altLang="hu-HU" dirty="0">
              <a:latin typeface="Arial Unicode MS"/>
            </a:endParaRPr>
          </a:p>
          <a:p>
            <a:r>
              <a:rPr lang="hu-HU" sz="1600" dirty="0" smtClean="0">
                <a:latin typeface="Arial Unicode MS"/>
              </a:rPr>
              <a:t>vicsi@tmit.bme.hu</a:t>
            </a:r>
          </a:p>
          <a:p>
            <a:endParaRPr lang="hu-HU" dirty="0">
              <a:latin typeface="Arial Unicode MS"/>
            </a:endParaRPr>
          </a:p>
          <a:p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1612857" y="1077705"/>
            <a:ext cx="929517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Terminológiai szótárfelmérés eredménye és tanulságai </a:t>
            </a:r>
            <a:br>
              <a:rPr kumimoji="0" lang="hu-HU" altLang="hu-H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hu-HU" altLang="hu-H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az MTA Műszaki Tudományok Osztályán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77590" y="6001494"/>
            <a:ext cx="500633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Magyar nyelv a tudományban elnöki bizottság ülése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altLang="hu-HU" sz="1600" dirty="0" smtClean="0">
                <a:latin typeface="Arial Unicode MS"/>
              </a:rPr>
              <a:t>2018. október 8</a:t>
            </a:r>
            <a:r>
              <a:rPr lang="hu-HU" altLang="hu-HU" sz="1000" dirty="0" smtClean="0">
                <a:latin typeface="Arial Unicode MS"/>
              </a:rPr>
              <a:t>.</a:t>
            </a:r>
            <a:endParaRPr kumimoji="0" lang="hu-HU" altLang="hu-H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alt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21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rgbClr val="0070C0"/>
                </a:solidFill>
              </a:rPr>
              <a:t>Felmérési összesítés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Az MTA Műszaki Tudományok Osztálya 15 tudományos bizottságból áll. </a:t>
            </a:r>
          </a:p>
          <a:p>
            <a:r>
              <a:rPr lang="hu-HU" dirty="0" smtClean="0"/>
              <a:t>A felmérést az osztály tagjai lelkesen fogadták.</a:t>
            </a:r>
          </a:p>
          <a:p>
            <a:r>
              <a:rPr lang="hu-HU" dirty="0" smtClean="0"/>
              <a:t>12 bizottság adott részletes választ a kiküldött táblázat alapján. 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(3 bizottság nem tartotta fontosnak a magyar nyelvű terminológiai, 	szakszótár fejlesztést).</a:t>
            </a:r>
          </a:p>
          <a:p>
            <a:r>
              <a:rPr lang="hu-HU" dirty="0" smtClean="0"/>
              <a:t>A bizottságok több tématerületet fognak át, így egy-egy bizottság 3-4 szótárról is közölt adatokat. </a:t>
            </a:r>
          </a:p>
          <a:p>
            <a:pPr lvl="1"/>
            <a:r>
              <a:rPr lang="hu-HU" dirty="0" smtClean="0">
                <a:solidFill>
                  <a:srgbClr val="0070C0"/>
                </a:solidFill>
              </a:rPr>
              <a:t>28 szótár teljesen részletes leírását kaptam meg</a:t>
            </a:r>
            <a:r>
              <a:rPr lang="hu-HU" dirty="0" smtClean="0"/>
              <a:t>, melyből</a:t>
            </a:r>
          </a:p>
          <a:p>
            <a:pPr lvl="2"/>
            <a:r>
              <a:rPr lang="hu-HU" sz="2400" dirty="0" smtClean="0"/>
              <a:t>7 szótár online szótár</a:t>
            </a:r>
          </a:p>
          <a:p>
            <a:pPr lvl="2"/>
            <a:r>
              <a:rPr lang="hu-HU" sz="2400" dirty="0" smtClean="0"/>
              <a:t>12 csak nyomtatott formában létezik</a:t>
            </a:r>
          </a:p>
          <a:p>
            <a:pPr lvl="2"/>
            <a:r>
              <a:rPr lang="hu-HU" sz="2400" dirty="0" smtClean="0"/>
              <a:t>9 CD vagy egyéb elektronikus eléréssel rendelkezik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853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rgbClr val="0070C0"/>
                </a:solidFill>
              </a:rPr>
              <a:t>Fejlesztési igények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15 tématerületen a szakemberek a meglévő </a:t>
            </a:r>
            <a:r>
              <a:rPr lang="hu-HU" dirty="0" err="1" smtClean="0"/>
              <a:t>szótárat</a:t>
            </a:r>
            <a:r>
              <a:rPr lang="hu-HU" dirty="0" smtClean="0"/>
              <a:t> nagyon elavultnak tartják</a:t>
            </a:r>
          </a:p>
          <a:p>
            <a:pPr marL="0" indent="0">
              <a:buNone/>
            </a:pPr>
            <a:endParaRPr lang="hu-HU" dirty="0" smtClean="0"/>
          </a:p>
          <a:p>
            <a:pPr lvl="1"/>
            <a:r>
              <a:rPr lang="hu-HU" dirty="0" smtClean="0"/>
              <a:t>A bizottságok vállalnák a tovább fejlesztéshez szükséges munkát, különösen, ha kapnának rá anyagi támogatást. </a:t>
            </a:r>
          </a:p>
          <a:p>
            <a:pPr marL="457200" lvl="1" indent="0">
              <a:buNone/>
            </a:pPr>
            <a:endParaRPr lang="hu-HU" dirty="0"/>
          </a:p>
          <a:p>
            <a:pPr lvl="1"/>
            <a:r>
              <a:rPr lang="hu-HU" dirty="0" smtClean="0"/>
              <a:t>A fejlesztések legtöbbjében az online elérést szorgalmaznák, de nagyon sok helyen a szótár bővítésére is nagy szükség volna. </a:t>
            </a:r>
          </a:p>
          <a:p>
            <a:pPr marL="457200" lvl="1" indent="0">
              <a:buNone/>
            </a:pPr>
            <a:endParaRPr lang="hu-HU" dirty="0" smtClean="0"/>
          </a:p>
          <a:p>
            <a:pPr lvl="1"/>
            <a:r>
              <a:rPr lang="hu-HU" dirty="0" smtClean="0"/>
              <a:t>Olyan bizottság is akadt, ahol teljesen új tématerületre hoznának létre terminológiai szótárat.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6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rgbClr val="0070C0"/>
                </a:solidFill>
              </a:rPr>
              <a:t>Felmérési tapasztalat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234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sz="3300" dirty="0" smtClean="0"/>
              <a:t>A felmérésben leírt szótárak közül a Távközlési és Telematikai Tudományos Bizottság INFOKOMMUNIKÁCIÓ szakterület terminológiai szótárát találtam példaértékűnek: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online elérésű, jelenleg fejlesztés alatt áll, most 1000 szócikket tartalmaz: </a:t>
            </a:r>
          </a:p>
          <a:p>
            <a:pPr marL="0" indent="0">
              <a:buNone/>
            </a:pPr>
            <a:r>
              <a:rPr lang="hu-HU" dirty="0" smtClean="0">
                <a:hlinkClick r:id="rId2"/>
              </a:rPr>
              <a:t>http://www.fogalomtar.hte.hu</a:t>
            </a:r>
            <a:r>
              <a:rPr lang="hu-HU" dirty="0" smtClean="0"/>
              <a:t> 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Indokolt angol nyelvű hivatkozásokkal, referenciákkal (például szabványok, nemzetközi szervezetek </a:t>
            </a:r>
            <a:r>
              <a:rPr lang="hu-HU" dirty="0" err="1" smtClean="0"/>
              <a:t>glossary</a:t>
            </a:r>
            <a:r>
              <a:rPr lang="hu-HU" dirty="0" smtClean="0"/>
              <a:t> hivatkozásai, stb.) látják el a szócikkeket. A fogalomtár az infokommunikációs szakma (mind a vállalati, mind az egyéni, szakemberi kör) számára közvetlenül hasznos eszköz.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A szótár tulajdonosa és kezelője a Hírközlési és Informatikai Tudományos Egyesület (HTE.)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11938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rgbClr val="0070C0"/>
                </a:solidFill>
              </a:rPr>
              <a:t>Felmérési tapasztalat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2345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A fogalomtár szerkesztett, dinamikus (változtatható, bővíthető). </a:t>
            </a:r>
          </a:p>
          <a:p>
            <a:r>
              <a:rPr lang="hu-HU" dirty="0" smtClean="0"/>
              <a:t>A szerkesztési folyamat során belső, korlátozott </a:t>
            </a:r>
            <a:r>
              <a:rPr lang="hu-HU" dirty="0" err="1" smtClean="0"/>
              <a:t>hozzáférésű</a:t>
            </a:r>
            <a:r>
              <a:rPr lang="hu-HU" dirty="0" smtClean="0"/>
              <a:t> szakmai nyilvánosság ad teret a szakemberek hozzászólásainak. </a:t>
            </a:r>
          </a:p>
          <a:p>
            <a:r>
              <a:rPr lang="hu-HU" dirty="0" smtClean="0"/>
              <a:t>A szócikkek kiérleléséhez vezető vita moderált közösségi (un. </a:t>
            </a:r>
            <a:r>
              <a:rPr lang="hu-HU" dirty="0" err="1" smtClean="0"/>
              <a:t>wiki</a:t>
            </a:r>
            <a:r>
              <a:rPr lang="hu-HU" dirty="0" smtClean="0"/>
              <a:t>) platform segítségével történik. </a:t>
            </a:r>
          </a:p>
          <a:p>
            <a:r>
              <a:rPr lang="hu-HU" dirty="0" smtClean="0"/>
              <a:t>A szócikkek esetleges későbbi módosítása is hasonló szerkesztőségi folyamatban történik.</a:t>
            </a:r>
            <a:r>
              <a:rPr lang="hu-HU" dirty="0" smtClean="0">
                <a:solidFill>
                  <a:srgbClr val="0070C0"/>
                </a:solidFill>
              </a:rPr>
              <a:t> </a:t>
            </a:r>
          </a:p>
          <a:p>
            <a:r>
              <a:rPr lang="hu-HU" dirty="0" smtClean="0">
                <a:solidFill>
                  <a:srgbClr val="0070C0"/>
                </a:solidFill>
              </a:rPr>
              <a:t>Egy-egy szócikk szerkesztőségi jóváhagyás után válik nyilvánosan elérhetővé. </a:t>
            </a:r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Szakmai felelős: a Távközlési és Telematikai Tudományos Bizottság</a:t>
            </a:r>
          </a:p>
          <a:p>
            <a:pPr marL="0" indent="0">
              <a:buNone/>
            </a:pPr>
            <a:r>
              <a:rPr lang="hu-HU" dirty="0" smtClean="0"/>
              <a:t>						Prof. Szabó Csaba Attila </a:t>
            </a:r>
            <a:r>
              <a:rPr lang="hu-HU" dirty="0" err="1" smtClean="0"/>
              <a:t>DSc</a:t>
            </a:r>
            <a:endParaRPr lang="en-US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85251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rgbClr val="0070C0"/>
                </a:solidFill>
              </a:rPr>
              <a:t>Fejlesztési alapok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hu-HU" dirty="0" smtClean="0">
                <a:cs typeface="Calibri" panose="020F0502020204030204" pitchFamily="34" charset="0"/>
              </a:rPr>
              <a:t>A </a:t>
            </a:r>
            <a:r>
              <a:rPr lang="hu-HU" altLang="hu-HU" dirty="0">
                <a:cs typeface="Calibri" panose="020F0502020204030204" pitchFamily="34" charset="0"/>
              </a:rPr>
              <a:t>HTE honlapját a </a:t>
            </a:r>
            <a:r>
              <a:rPr lang="hu-HU" altLang="hu-HU" dirty="0" err="1">
                <a:cs typeface="Calibri" panose="020F0502020204030204" pitchFamily="34" charset="0"/>
              </a:rPr>
              <a:t>Liferay</a:t>
            </a:r>
            <a:r>
              <a:rPr lang="hu-HU" altLang="hu-HU" dirty="0">
                <a:cs typeface="Calibri" panose="020F0502020204030204" pitchFamily="34" charset="0"/>
              </a:rPr>
              <a:t> technológiával fejlesztik: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hu-HU" dirty="0">
                <a:cs typeface="Calibri" panose="020F0502020204030204" pitchFamily="34" charset="0"/>
                <a:hlinkClick r:id="rId2"/>
              </a:rPr>
              <a:t>https://www.liferay.com</a:t>
            </a:r>
            <a:r>
              <a:rPr lang="hu-HU" altLang="hu-HU" dirty="0">
                <a:cs typeface="Calibri" panose="020F0502020204030204" pitchFamily="34" charset="0"/>
              </a:rPr>
              <a:t> </a:t>
            </a:r>
            <a:endParaRPr lang="hu-HU" altLang="hu-HU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hu-HU" dirty="0">
                <a:cs typeface="Calibri" panose="020F0502020204030204" pitchFamily="34" charset="0"/>
                <a:hlinkClick r:id="rId3"/>
              </a:rPr>
              <a:t>https://hu.wikipedia.org/wiki/Liferay</a:t>
            </a:r>
            <a:r>
              <a:rPr lang="hu-HU" altLang="hu-HU" dirty="0">
                <a:cs typeface="Calibri" panose="020F0502020204030204" pitchFamily="34" charset="0"/>
              </a:rPr>
              <a:t>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hu-HU" altLang="hu-HU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hu-HU" altLang="hu-HU" dirty="0">
                <a:cs typeface="Calibri" panose="020F0502020204030204" pitchFamily="34" charset="0"/>
              </a:rPr>
              <a:t>Ez egy </a:t>
            </a:r>
            <a:r>
              <a:rPr lang="hu-HU" altLang="hu-HU" dirty="0" smtClean="0">
                <a:cs typeface="Calibri" panose="020F0502020204030204" pitchFamily="34" charset="0"/>
              </a:rPr>
              <a:t>„</a:t>
            </a:r>
            <a:r>
              <a:rPr lang="hu-HU" altLang="hu-HU" dirty="0" err="1" smtClean="0">
                <a:cs typeface="Calibri" panose="020F0502020204030204" pitchFamily="34" charset="0"/>
              </a:rPr>
              <a:t>open</a:t>
            </a:r>
            <a:r>
              <a:rPr lang="hu-HU" altLang="hu-HU" dirty="0" smtClean="0">
                <a:cs typeface="Calibri" panose="020F0502020204030204" pitchFamily="34" charset="0"/>
              </a:rPr>
              <a:t> </a:t>
            </a:r>
            <a:r>
              <a:rPr lang="hu-HU" altLang="hu-HU" dirty="0" err="1" smtClean="0">
                <a:cs typeface="Calibri" panose="020F0502020204030204" pitchFamily="34" charset="0"/>
              </a:rPr>
              <a:t>source</a:t>
            </a:r>
            <a:r>
              <a:rPr lang="hu-HU" altLang="hu-HU" dirty="0" smtClean="0">
                <a:cs typeface="Calibri" panose="020F0502020204030204" pitchFamily="34" charset="0"/>
              </a:rPr>
              <a:t>” </a:t>
            </a:r>
            <a:r>
              <a:rPr lang="hu-HU" altLang="hu-HU" dirty="0">
                <a:cs typeface="Calibri" panose="020F0502020204030204" pitchFamily="34" charset="0"/>
              </a:rPr>
              <a:t>szoftverkörnyezet, beépített </a:t>
            </a:r>
            <a:r>
              <a:rPr lang="hu-HU" altLang="hu-HU" dirty="0" err="1">
                <a:cs typeface="Calibri" panose="020F0502020204030204" pitchFamily="34" charset="0"/>
              </a:rPr>
              <a:t>Wiki</a:t>
            </a:r>
            <a:r>
              <a:rPr lang="hu-HU" altLang="hu-HU" dirty="0">
                <a:cs typeface="Calibri" panose="020F0502020204030204" pitchFamily="34" charset="0"/>
              </a:rPr>
              <a:t> motorral, ami a rendszer alapja. </a:t>
            </a:r>
            <a:endParaRPr lang="hu-HU" altLang="hu-H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00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6180" y="114300"/>
            <a:ext cx="8225790" cy="7738958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377190" y="2857500"/>
            <a:ext cx="3077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hlinkClick r:id="rId3"/>
              </a:rPr>
              <a:t>http://www.fogalomtar.hte.hu</a:t>
            </a:r>
            <a:r>
              <a:rPr lang="hu-HU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78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229100" y="2320290"/>
            <a:ext cx="397095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/>
              <a:t>Köszönöm a figyelmet!</a:t>
            </a:r>
          </a:p>
          <a:p>
            <a:endParaRPr lang="hu-HU" sz="3200" dirty="0" smtClean="0"/>
          </a:p>
          <a:p>
            <a:pPr algn="ctr"/>
            <a:r>
              <a:rPr lang="hu-HU" sz="2400" dirty="0" smtClean="0"/>
              <a:t>vicsi@tmit.bme.hu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364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4384</TotalTime>
  <Words>322</Words>
  <Application>Microsoft Office PowerPoint</Application>
  <PresentationFormat>Szélesvásznú</PresentationFormat>
  <Paragraphs>55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Arial Unicode MS</vt:lpstr>
      <vt:lpstr>Calibri</vt:lpstr>
      <vt:lpstr>Calibri Light</vt:lpstr>
      <vt:lpstr>Office-téma</vt:lpstr>
      <vt:lpstr>Terminológiai szótárfelmérés eredménye és tanulságai  az MTA Műszaki Tudományok Osztályán </vt:lpstr>
      <vt:lpstr>Felmérési összesítés</vt:lpstr>
      <vt:lpstr>Fejlesztési igények</vt:lpstr>
      <vt:lpstr>Felmérési tapasztalat</vt:lpstr>
      <vt:lpstr>Felmérési tapasztalat</vt:lpstr>
      <vt:lpstr>Fejlesztési alapok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Terminológiai szótárfelmérés eredménye és tanulságai  az MTA Műszaki Tudományok Osztályán</dc:title>
  <dc:creator>Vicsi Klára</dc:creator>
  <cp:lastModifiedBy>Vicsi Klára</cp:lastModifiedBy>
  <cp:revision>19</cp:revision>
  <dcterms:created xsi:type="dcterms:W3CDTF">2018-10-02T13:54:37Z</dcterms:created>
  <dcterms:modified xsi:type="dcterms:W3CDTF">2018-10-07T19:32:32Z</dcterms:modified>
</cp:coreProperties>
</file>