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2" r:id="rId1"/>
    <p:sldMasterId id="2147483674" r:id="rId2"/>
    <p:sldMasterId id="2147483673" r:id="rId3"/>
  </p:sldMasterIdLst>
  <p:notesMasterIdLst>
    <p:notesMasterId r:id="rId17"/>
  </p:notesMasterIdLst>
  <p:sldIdLst>
    <p:sldId id="427" r:id="rId4"/>
    <p:sldId id="523" r:id="rId5"/>
    <p:sldId id="272" r:id="rId6"/>
    <p:sldId id="524" r:id="rId7"/>
    <p:sldId id="274" r:id="rId8"/>
    <p:sldId id="275" r:id="rId9"/>
    <p:sldId id="276" r:id="rId10"/>
    <p:sldId id="277" r:id="rId11"/>
    <p:sldId id="278" r:id="rId12"/>
    <p:sldId id="279" r:id="rId13"/>
    <p:sldId id="436" r:id="rId14"/>
    <p:sldId id="440" r:id="rId15"/>
    <p:sldId id="43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F4A"/>
    <a:srgbClr val="CBBB1A"/>
    <a:srgbClr val="8597BA"/>
    <a:srgbClr val="E74550"/>
    <a:srgbClr val="444C5D"/>
    <a:srgbClr val="EF465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7"/>
    <p:restoredTop sz="96053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369944610733779"/>
          <c:y val="0.13458623035710171"/>
          <c:w val="0.29168226250733387"/>
          <c:h val="0.73476087843071236"/>
        </c:manualLayout>
      </c:layout>
      <c:doughnut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solidFill>
                <a:srgbClr val="C59F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B3-2B4E-8C7A-FAE863ECCEFA}"/>
              </c:ext>
            </c:extLst>
          </c:dPt>
          <c:dPt>
            <c:idx val="1"/>
            <c:bubble3D val="0"/>
            <c:spPr>
              <a:solidFill>
                <a:srgbClr val="E745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3-2B4E-8C7A-FAE863ECCEF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B3-2B4E-8C7A-FAE863ECCE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B3-2B4E-8C7A-FAE863ECCE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6E59B87-A090-4991-BE6E-FC8FD5B4F27B}" type="VALUE">
                      <a:rPr lang="en-US" smtClean="0"/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B3-2B4E-8C7A-FAE863ECCE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36CD36D-3D35-4702-9326-11D22D89642A}" type="VALUE">
                      <a:rPr lang="en-US" smtClean="0"/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B3-2B4E-8C7A-FAE863ECCE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387DA37-EA92-4889-8796-6E0138672372}" type="VALUE">
                      <a:rPr lang="en-US" smtClean="0"/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B3-2B4E-8C7A-FAE863ECC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3"/>
                <c:pt idx="0">
                  <c:v>Élettudomány</c:v>
                </c:pt>
                <c:pt idx="1">
                  <c:v>Matematika és természettudomány</c:v>
                </c:pt>
                <c:pt idx="2">
                  <c:v>Bölcsészet- és társadalomtudomány 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50</c:v>
                </c:pt>
                <c:pt idx="1">
                  <c:v>23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B3-2B4E-8C7A-FAE863ECCEF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4.6078299378377686E-2"/>
          <c:y val="0.27175693248168342"/>
          <c:w val="0.4921452145622171"/>
          <c:h val="0.50270185740980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rgbClr val="C59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Munka1!$B$2:$B$9</c:f>
              <c:numCache>
                <c:formatCode>General</c:formatCode>
                <c:ptCount val="8"/>
                <c:pt idx="0">
                  <c:v>75</c:v>
                </c:pt>
                <c:pt idx="1">
                  <c:v>86</c:v>
                </c:pt>
                <c:pt idx="2">
                  <c:v>83</c:v>
                </c:pt>
                <c:pt idx="3">
                  <c:v>99</c:v>
                </c:pt>
                <c:pt idx="4">
                  <c:v>92</c:v>
                </c:pt>
                <c:pt idx="5">
                  <c:v>91</c:v>
                </c:pt>
                <c:pt idx="6">
                  <c:v>116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6-42E7-956A-019ACD81D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2258216"/>
        <c:axId val="362258544"/>
      </c:barChart>
      <c:catAx>
        <c:axId val="36225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2258544"/>
        <c:crosses val="autoZero"/>
        <c:auto val="1"/>
        <c:lblAlgn val="ctr"/>
        <c:lblOffset val="100"/>
        <c:noMultiLvlLbl val="0"/>
      </c:catAx>
      <c:valAx>
        <c:axId val="36225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225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C59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Munka1!$A$2:$A$12</c:f>
              <c:strCache>
                <c:ptCount val="11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</c:strCache>
            </c:str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  <c:pt idx="4">
                  <c:v>8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3-4DFD-A2BF-56D29784B70B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Munka1!$A$2:$A$12</c:f>
              <c:strCache>
                <c:ptCount val="11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</c:strCache>
            </c:strRef>
          </c:cat>
          <c:val>
            <c:numRef>
              <c:f>Munka1!$C$2:$C$12</c:f>
              <c:numCache>
                <c:formatCode>General</c:formatCode>
                <c:ptCount val="11"/>
                <c:pt idx="0">
                  <c:v>6</c:v>
                </c:pt>
                <c:pt idx="1">
                  <c:v>9</c:v>
                </c:pt>
                <c:pt idx="2">
                  <c:v>1</c:v>
                </c:pt>
                <c:pt idx="3">
                  <c:v>8</c:v>
                </c:pt>
                <c:pt idx="4">
                  <c:v>19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3-4DFD-A2BF-56D29784B70B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Munka1!$A$2:$A$12</c:f>
              <c:strCache>
                <c:ptCount val="11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</c:strCache>
            </c:strRef>
          </c:cat>
          <c:val>
            <c:numRef>
              <c:f>Munka1!$D$2:$D$12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7903-4DFD-A2BF-56D29784B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59200"/>
        <c:axId val="225557888"/>
      </c:barChart>
      <c:catAx>
        <c:axId val="2255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5557888"/>
        <c:crosses val="autoZero"/>
        <c:auto val="1"/>
        <c:lblAlgn val="ctr"/>
        <c:lblOffset val="100"/>
        <c:noMultiLvlLbl val="0"/>
      </c:catAx>
      <c:valAx>
        <c:axId val="22555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2555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Fő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C59F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FA-49A4-8BBB-5687DF7612D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FA-49A4-8BBB-5687DF7612D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FA-49A4-8BBB-5687DF7612D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FA-49A4-8BBB-5687DF7612DD}"/>
              </c:ext>
            </c:extLst>
          </c:dPt>
          <c:dLbls>
            <c:dLbl>
              <c:idx val="0"/>
              <c:layout>
                <c:manualLayout>
                  <c:x val="7.5256124234470589E-2"/>
                  <c:y val="5.94352927454838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FA-49A4-8BBB-5687DF7612DD}"/>
                </c:ext>
              </c:extLst>
            </c:dLbl>
            <c:dLbl>
              <c:idx val="1"/>
              <c:layout>
                <c:manualLayout>
                  <c:x val="-0.10858945756780405"/>
                  <c:y val="-0.14849817279751143"/>
                </c:manualLayout>
              </c:layout>
              <c:tx>
                <c:rich>
                  <a:bodyPr/>
                  <a:lstStyle/>
                  <a:p>
                    <a:fld id="{D0BE3ADD-D63C-41CC-A1CF-F0474382FE84}" type="PERCENTAGE">
                      <a:rPr lang="en-US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/>
                      <a:t>[SZÁZALÉK]</a:t>
                    </a:fld>
                    <a:endParaRPr lang="hu-H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FA-49A4-8BBB-5687DF761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2"/>
                <c:pt idx="0">
                  <c:v>Nő</c:v>
                </c:pt>
                <c:pt idx="1">
                  <c:v>Férfi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30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FA-49A4-8BBB-5687DF7612D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15153493404076E-2"/>
          <c:y val="0.17058029415595446"/>
          <c:w val="0.92412555853466383"/>
          <c:h val="0.54106807958721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Fő</c:v>
                </c:pt>
              </c:strCache>
            </c:strRef>
          </c:tx>
          <c:spPr>
            <a:solidFill>
              <a:srgbClr val="C59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ELTE</c:v>
                </c:pt>
                <c:pt idx="1">
                  <c:v>SZTE</c:v>
                </c:pt>
                <c:pt idx="2">
                  <c:v>BME</c:v>
                </c:pt>
                <c:pt idx="3">
                  <c:v>SE</c:v>
                </c:pt>
                <c:pt idx="4">
                  <c:v>MATE</c:v>
                </c:pt>
                <c:pt idx="5">
                  <c:v>DE</c:v>
                </c:pt>
                <c:pt idx="6">
                  <c:v>PTE</c:v>
                </c:pt>
                <c:pt idx="7">
                  <c:v>ATE</c:v>
                </c:pt>
                <c:pt idx="8">
                  <c:v>Kutatóintézet</c:v>
                </c:pt>
                <c:pt idx="9">
                  <c:v>Egyéb intézmény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14</c:v>
                </c:pt>
                <c:pt idx="6">
                  <c:v>10</c:v>
                </c:pt>
                <c:pt idx="7">
                  <c:v>2</c:v>
                </c:pt>
                <c:pt idx="8">
                  <c:v>23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4-4AD8-B39E-7AB244FAA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679168"/>
        <c:axId val="316676216"/>
      </c:barChart>
      <c:catAx>
        <c:axId val="3166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676216"/>
        <c:crosses val="autoZero"/>
        <c:auto val="1"/>
        <c:lblAlgn val="ctr"/>
        <c:lblOffset val="100"/>
        <c:noMultiLvlLbl val="0"/>
      </c:catAx>
      <c:valAx>
        <c:axId val="31667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6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6038385826761E-2"/>
          <c:y val="0.17058037195217413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Fő</c:v>
                </c:pt>
              </c:strCache>
            </c:strRef>
          </c:tx>
          <c:spPr>
            <a:solidFill>
              <a:srgbClr val="C59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40 év alatt</c:v>
                </c:pt>
                <c:pt idx="1">
                  <c:v>41-45 év között</c:v>
                </c:pt>
                <c:pt idx="2">
                  <c:v>46-50 év között</c:v>
                </c:pt>
                <c:pt idx="3">
                  <c:v>51-55 év között</c:v>
                </c:pt>
                <c:pt idx="4">
                  <c:v>56-60 év között</c:v>
                </c:pt>
                <c:pt idx="5">
                  <c:v>61 év felett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6</c:v>
                </c:pt>
                <c:pt idx="1">
                  <c:v>9</c:v>
                </c:pt>
                <c:pt idx="2">
                  <c:v>31</c:v>
                </c:pt>
                <c:pt idx="3">
                  <c:v>24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6-4545-A0C4-2CEE709BC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6679168"/>
        <c:axId val="316676216"/>
      </c:barChart>
      <c:catAx>
        <c:axId val="3166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676216"/>
        <c:crosses val="autoZero"/>
        <c:auto val="1"/>
        <c:lblAlgn val="ctr"/>
        <c:lblOffset val="100"/>
        <c:noMultiLvlLbl val="0"/>
      </c:catAx>
      <c:valAx>
        <c:axId val="31667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66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Oszlop3</c:v>
                </c:pt>
              </c:strCache>
            </c:strRef>
          </c:tx>
          <c:spPr>
            <a:solidFill>
              <a:srgbClr val="C59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Munka1!$A$2:$A$12</c:f>
              <c:strCache>
                <c:ptCount val="11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</c:strCache>
            </c:str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12</c:v>
                </c:pt>
                <c:pt idx="1">
                  <c:v>13</c:v>
                </c:pt>
                <c:pt idx="2">
                  <c:v>1</c:v>
                </c:pt>
                <c:pt idx="3">
                  <c:v>11</c:v>
                </c:pt>
                <c:pt idx="4">
                  <c:v>27</c:v>
                </c:pt>
                <c:pt idx="5">
                  <c:v>5</c:v>
                </c:pt>
                <c:pt idx="6">
                  <c:v>7</c:v>
                </c:pt>
                <c:pt idx="7">
                  <c:v>12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B-421D-9840-893ECD705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958728"/>
        <c:axId val="383952168"/>
      </c:barChart>
      <c:catAx>
        <c:axId val="38395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3952168"/>
        <c:crosses val="autoZero"/>
        <c:auto val="1"/>
        <c:lblAlgn val="ctr"/>
        <c:lblOffset val="100"/>
        <c:noMultiLvlLbl val="0"/>
      </c:catAx>
      <c:valAx>
        <c:axId val="38395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395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66714653589593E-2"/>
          <c:y val="4.6278947090135761E-2"/>
          <c:w val="0.90112025086639491"/>
          <c:h val="0.83828608879669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Nők</c:v>
                </c:pt>
              </c:strCache>
            </c:strRef>
          </c:tx>
          <c:spPr>
            <a:solidFill>
              <a:srgbClr val="E745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180098514329701E-3"/>
                  <c:y val="-3.872851063202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D7-43A2-A187-A37B0A910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General</c:formatCode>
                <c:ptCount val="1"/>
                <c:pt idx="0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7-43A2-A187-A37B0A910C1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Férfiak</c:v>
                </c:pt>
              </c:strCache>
            </c:strRef>
          </c:tx>
          <c:spPr>
            <a:solidFill>
              <a:srgbClr val="8597B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747733427220808E-17"/>
                  <c:y val="-3.87285106320191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D7-43A2-A187-A37B0A910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General</c:formatCode>
                <c:ptCount val="1"/>
                <c:pt idx="0">
                  <c:v>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D7-43A2-A187-A37B0A910C1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rgbClr val="C59F4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0D7-43A2-A187-A37B0A910C1F}"/>
              </c:ext>
            </c:extLst>
          </c:dPt>
          <c:dLbls>
            <c:dLbl>
              <c:idx val="0"/>
              <c:layout>
                <c:manualLayout>
                  <c:x val="3.2590049257164998E-3"/>
                  <c:y val="-1.0119385036108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D7-43A2-A187-A37B0A910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General</c:formatCode>
                <c:ptCount val="1"/>
                <c:pt idx="0">
                  <c:v>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D7-43A2-A187-A37B0A910C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5651608"/>
        <c:axId val="355652920"/>
      </c:barChart>
      <c:catAx>
        <c:axId val="35565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5652920"/>
        <c:crosses val="autoZero"/>
        <c:auto val="1"/>
        <c:lblAlgn val="ctr"/>
        <c:lblOffset val="100"/>
        <c:noMultiLvlLbl val="0"/>
      </c:catAx>
      <c:valAx>
        <c:axId val="355652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565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61503196775895"/>
          <c:y val="0.91911058209581042"/>
          <c:w val="0.43276993606448211"/>
          <c:h val="8.088941790418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91291314322327E-2"/>
          <c:y val="2.6538847542952021E-2"/>
          <c:w val="0.94524976642319747"/>
          <c:h val="0.87659793648341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rgbClr val="C59F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Munka1!$A$2:$A$12</c:f>
              <c:strCache>
                <c:ptCount val="11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</c:strCache>
            </c:str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200</c:v>
                </c:pt>
                <c:pt idx="1">
                  <c:v>261</c:v>
                </c:pt>
                <c:pt idx="2">
                  <c:v>153</c:v>
                </c:pt>
                <c:pt idx="3">
                  <c:v>177</c:v>
                </c:pt>
                <c:pt idx="4">
                  <c:v>494</c:v>
                </c:pt>
                <c:pt idx="5">
                  <c:v>207</c:v>
                </c:pt>
                <c:pt idx="6">
                  <c:v>272</c:v>
                </c:pt>
                <c:pt idx="7">
                  <c:v>299</c:v>
                </c:pt>
                <c:pt idx="8">
                  <c:v>197</c:v>
                </c:pt>
                <c:pt idx="9">
                  <c:v>111</c:v>
                </c:pt>
                <c:pt idx="10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A30-8078-137A81E41BAA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Munka1!$A$2:$A$12</c:f>
              <c:strCache>
                <c:ptCount val="11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</c:strCache>
            </c:strRef>
          </c:cat>
          <c:val>
            <c:numRef>
              <c:f>Munka1!$C$2:$C$12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B009-4A30-8078-137A81E41BAA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Munka1!$A$2:$A$12</c:f>
              <c:strCache>
                <c:ptCount val="11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</c:strCache>
            </c:strRef>
          </c:cat>
          <c:val>
            <c:numRef>
              <c:f>Munka1!$D$2:$D$12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B009-4A30-8078-137A81E41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399250136"/>
        <c:axId val="399248824"/>
      </c:barChart>
      <c:catAx>
        <c:axId val="39925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9248824"/>
        <c:crosses val="autoZero"/>
        <c:auto val="1"/>
        <c:lblAlgn val="ctr"/>
        <c:lblOffset val="100"/>
        <c:noMultiLvlLbl val="0"/>
      </c:catAx>
      <c:valAx>
        <c:axId val="39924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925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8432957567104827"/>
          <c:w val="0.96874241354659496"/>
          <c:h val="0.55213265532700473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34925" cap="rnd">
              <a:solidFill>
                <a:srgbClr val="8597B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0975132631470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6A-4513-BB70-C3BC12BBC6C6}"/>
                </c:ext>
              </c:extLst>
            </c:dLbl>
            <c:dLbl>
              <c:idx val="1"/>
              <c:layout>
                <c:manualLayout>
                  <c:x val="0"/>
                  <c:y val="-2.0975132631470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6A-4513-BB70-C3BC12BBC6C6}"/>
                </c:ext>
              </c:extLst>
            </c:dLbl>
            <c:dLbl>
              <c:idx val="2"/>
              <c:layout>
                <c:manualLayout>
                  <c:x val="1.4207993842456842E-3"/>
                  <c:y val="1.864456233908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6A-4513-BB70-C3BC12BBC6C6}"/>
                </c:ext>
              </c:extLst>
            </c:dLbl>
            <c:dLbl>
              <c:idx val="3"/>
              <c:layout>
                <c:manualLayout>
                  <c:x val="1.1366395073965471E-2"/>
                  <c:y val="-2.3305702923856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379432866110348E-2"/>
                      <c:h val="5.84973143388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6A-4513-BB70-C3BC12BBC6C6}"/>
                </c:ext>
              </c:extLst>
            </c:dLbl>
            <c:dLbl>
              <c:idx val="4"/>
              <c:layout>
                <c:manualLayout>
                  <c:x val="1.420799384245632E-3"/>
                  <c:y val="-4.661140584771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6A-4513-BB70-C3BC12BBC6C6}"/>
                </c:ext>
              </c:extLst>
            </c:dLbl>
            <c:dLbl>
              <c:idx val="5"/>
              <c:layout>
                <c:manualLayout>
                  <c:x val="0"/>
                  <c:y val="-3.4958554385784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6A-4513-BB70-C3BC12BBC6C6}"/>
                </c:ext>
              </c:extLst>
            </c:dLbl>
            <c:dLbl>
              <c:idx val="6"/>
              <c:layout>
                <c:manualLayout>
                  <c:x val="-1.0419075122423442E-16"/>
                  <c:y val="4.894197614009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6A-4513-BB70-C3BC12BBC6C6}"/>
                </c:ext>
              </c:extLst>
            </c:dLbl>
            <c:dLbl>
              <c:idx val="7"/>
              <c:layout>
                <c:manualLayout>
                  <c:x val="8.5247963054741055E-3"/>
                  <c:y val="2.563627321624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6A-4513-BB70-C3BC12BBC6C6}"/>
                </c:ext>
              </c:extLst>
            </c:dLbl>
            <c:dLbl>
              <c:idx val="8"/>
              <c:layout>
                <c:manualLayout>
                  <c:x val="-1.4207993842457883E-3"/>
                  <c:y val="-3.7289124678170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6A-4513-BB70-C3BC12BBC6C6}"/>
                </c:ext>
              </c:extLst>
            </c:dLbl>
            <c:dLbl>
              <c:idx val="9"/>
              <c:layout>
                <c:manualLayout>
                  <c:x val="7.1039969212284212E-3"/>
                  <c:y val="-2.7966843508627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6A-4513-BB70-C3BC12BBC6C6}"/>
                </c:ext>
              </c:extLst>
            </c:dLbl>
            <c:dLbl>
              <c:idx val="10"/>
              <c:layout>
                <c:manualLayout>
                  <c:x val="-4.2623981527370527E-3"/>
                  <c:y val="-3.728912467817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6A-4513-BB70-C3BC12BBC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64</c:v>
                </c:pt>
                <c:pt idx="1">
                  <c:v>46</c:v>
                </c:pt>
                <c:pt idx="2">
                  <c:v>81</c:v>
                </c:pt>
                <c:pt idx="3">
                  <c:v>77</c:v>
                </c:pt>
                <c:pt idx="4">
                  <c:v>76</c:v>
                </c:pt>
                <c:pt idx="5">
                  <c:v>66</c:v>
                </c:pt>
                <c:pt idx="6">
                  <c:v>80</c:v>
                </c:pt>
                <c:pt idx="7">
                  <c:v>82</c:v>
                </c:pt>
                <c:pt idx="8">
                  <c:v>77</c:v>
                </c:pt>
                <c:pt idx="9">
                  <c:v>81</c:v>
                </c:pt>
                <c:pt idx="10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E6A-4513-BB70-C3BC12BBC6C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Munka1!$A$2:$A$12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Munka1!$C$2:$C$12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E6A-4513-BB70-C3BC12BBC6C6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Munka1!$A$2:$A$12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Munka1!$D$2:$D$12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E6A-4513-BB70-C3BC12BBC6C6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Oszlop3</c:v>
                </c:pt>
              </c:strCache>
            </c:strRef>
          </c:tx>
          <c:spPr>
            <a:ln w="34925" cap="rnd">
              <a:solidFill>
                <a:srgbClr val="E745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Munka1!$A$2:$A$12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Munka1!$E$2:$E$12</c:f>
              <c:numCache>
                <c:formatCode>General</c:formatCode>
                <c:ptCount val="11"/>
                <c:pt idx="0">
                  <c:v>75.727272727272734</c:v>
                </c:pt>
                <c:pt idx="1">
                  <c:v>75.727272727272734</c:v>
                </c:pt>
                <c:pt idx="2">
                  <c:v>75.727272727272734</c:v>
                </c:pt>
                <c:pt idx="3">
                  <c:v>75.727272727272734</c:v>
                </c:pt>
                <c:pt idx="4">
                  <c:v>75.727272727272734</c:v>
                </c:pt>
                <c:pt idx="5">
                  <c:v>75.727272727272734</c:v>
                </c:pt>
                <c:pt idx="6">
                  <c:v>75.727272727272734</c:v>
                </c:pt>
                <c:pt idx="7">
                  <c:v>75.727272727272734</c:v>
                </c:pt>
                <c:pt idx="8">
                  <c:v>75.727272727272734</c:v>
                </c:pt>
                <c:pt idx="9">
                  <c:v>75.727272727272734</c:v>
                </c:pt>
                <c:pt idx="10">
                  <c:v>75.727272727272734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E6A-4513-BB70-C3BC12BBC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643872"/>
        <c:axId val="370642232"/>
      </c:lineChart>
      <c:catAx>
        <c:axId val="3706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0642232"/>
        <c:crosses val="autoZero"/>
        <c:auto val="1"/>
        <c:lblAlgn val="ctr"/>
        <c:lblOffset val="100"/>
        <c:noMultiLvlLbl val="0"/>
      </c:catAx>
      <c:valAx>
        <c:axId val="370642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064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HU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HU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HU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hu-HU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hu-HU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0C5E5-E000-407D-A02D-EE8B3FCA3DE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41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Dia_01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3B24565-7B68-03B3-D427-C7CC1418E3D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4268" y="1162029"/>
            <a:ext cx="11770850" cy="63182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44C5D"/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2392CE7-DCB5-6AF5-8E67-2B89DC3629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6" y="2335471"/>
            <a:ext cx="11090636" cy="362475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44C5D"/>
                </a:solidFill>
              </a:defRPr>
            </a:lvl1pPr>
            <a:lvl2pPr>
              <a:defRPr sz="2400">
                <a:solidFill>
                  <a:srgbClr val="444C5D"/>
                </a:solidFill>
              </a:defRPr>
            </a:lvl2pPr>
            <a:lvl3pPr>
              <a:defRPr sz="2400">
                <a:solidFill>
                  <a:srgbClr val="444C5D"/>
                </a:solidFill>
              </a:defRPr>
            </a:lvl3pPr>
            <a:lvl4pPr>
              <a:defRPr sz="2400">
                <a:solidFill>
                  <a:srgbClr val="444C5D"/>
                </a:solidFill>
              </a:defRPr>
            </a:lvl4pPr>
            <a:lvl5pPr>
              <a:defRPr sz="24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82441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1_Címdia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B3A20C54-B27A-0AE6-6646-4F18E0FBC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10" y="4210700"/>
            <a:ext cx="5806190" cy="236998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B0170A1-4A41-8BA2-ACB4-665922B06B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288" y="275938"/>
            <a:ext cx="1957030" cy="3880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907AB5-A05C-EA72-7D39-6C80C069C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204" y="1236995"/>
            <a:ext cx="5778796" cy="15700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444C5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5921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Dia_02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ép helye 3">
            <a:extLst>
              <a:ext uri="{FF2B5EF4-FFF2-40B4-BE49-F238E27FC236}">
                <a16:creationId xmlns:a16="http://schemas.microsoft.com/office/drawing/2014/main" id="{8011F5A3-E218-9A29-0DBC-F0FF122A14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7965" y="721401"/>
            <a:ext cx="3899648" cy="5415197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3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9EA3B-2181-B0CB-3609-8768F071ABD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4268" y="1538547"/>
            <a:ext cx="6731955" cy="100263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444C5D"/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A06D05-A869-F559-B5A3-679CBBA3DB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3525" y="3719022"/>
            <a:ext cx="5397500" cy="22162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444C5D"/>
                </a:solidFill>
              </a:defRPr>
            </a:lvl1pPr>
            <a:lvl2pPr>
              <a:defRPr sz="3000">
                <a:solidFill>
                  <a:srgbClr val="444C5D"/>
                </a:solidFill>
              </a:defRPr>
            </a:lvl2pPr>
            <a:lvl3pPr>
              <a:defRPr sz="3000">
                <a:solidFill>
                  <a:srgbClr val="444C5D"/>
                </a:solidFill>
              </a:defRPr>
            </a:lvl3pPr>
            <a:lvl4pPr>
              <a:defRPr sz="3000">
                <a:solidFill>
                  <a:srgbClr val="444C5D"/>
                </a:solidFill>
              </a:defRPr>
            </a:lvl4pPr>
            <a:lvl5pPr>
              <a:defRPr sz="30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72AB4-08B7-3854-B28C-2B1455BEAFF0}"/>
              </a:ext>
            </a:extLst>
          </p:cNvPr>
          <p:cNvSpPr txBox="1"/>
          <p:nvPr userDrawn="1"/>
        </p:nvSpPr>
        <p:spPr>
          <a:xfrm>
            <a:off x="263525" y="2541181"/>
            <a:ext cx="53967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000" dirty="0" err="1">
                <a:solidFill>
                  <a:srgbClr val="444C5D"/>
                </a:solidFill>
              </a:rPr>
              <a:t>az</a:t>
            </a:r>
            <a:r>
              <a:rPr lang="en-GB" sz="3000" dirty="0">
                <a:solidFill>
                  <a:srgbClr val="444C5D"/>
                </a:solidFill>
              </a:rPr>
              <a:t> MTA </a:t>
            </a:r>
            <a:r>
              <a:rPr lang="en-GB" sz="3000" dirty="0" err="1">
                <a:solidFill>
                  <a:srgbClr val="444C5D"/>
                </a:solidFill>
              </a:rPr>
              <a:t>doktora</a:t>
            </a:r>
            <a:endParaRPr lang="en-HU" sz="3000" dirty="0">
              <a:solidFill>
                <a:srgbClr val="444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4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Dia_03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3B24565-7B68-03B3-D427-C7CC1418E3D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64269" y="1538547"/>
            <a:ext cx="5396756" cy="63182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44C5D"/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2392CE7-DCB5-6AF5-8E67-2B89DC3629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6" y="2335471"/>
            <a:ext cx="5397500" cy="36247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C5D"/>
                </a:solidFill>
              </a:defRPr>
            </a:lvl1pPr>
            <a:lvl2pPr>
              <a:defRPr sz="1800">
                <a:solidFill>
                  <a:srgbClr val="444C5D"/>
                </a:solidFill>
              </a:defRPr>
            </a:lvl2pPr>
            <a:lvl3pPr>
              <a:defRPr sz="1800">
                <a:solidFill>
                  <a:srgbClr val="444C5D"/>
                </a:solidFill>
              </a:defRPr>
            </a:lvl3pPr>
            <a:lvl4pPr>
              <a:defRPr sz="1800">
                <a:solidFill>
                  <a:srgbClr val="444C5D"/>
                </a:solidFill>
              </a:defRPr>
            </a:lvl4pPr>
            <a:lvl5pPr>
              <a:defRPr sz="1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97BA9E4-8689-3688-1BB5-309A4CD21DA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49680" y="1538547"/>
            <a:ext cx="5396756" cy="63182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44C5D"/>
                </a:solidFill>
              </a:defRPr>
            </a:lvl1pPr>
            <a:lvl2pPr>
              <a:defRPr sz="2800">
                <a:solidFill>
                  <a:srgbClr val="444C5D"/>
                </a:solidFill>
              </a:defRPr>
            </a:lvl2pPr>
            <a:lvl3pPr>
              <a:defRPr sz="2800">
                <a:solidFill>
                  <a:srgbClr val="444C5D"/>
                </a:solidFill>
              </a:defRPr>
            </a:lvl3pPr>
            <a:lvl4pPr>
              <a:defRPr sz="2800">
                <a:solidFill>
                  <a:srgbClr val="444C5D"/>
                </a:solidFill>
              </a:defRPr>
            </a:lvl4pPr>
            <a:lvl5pPr>
              <a:defRPr sz="2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D5DCF55-1E77-AE69-E562-76B0B6E2D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6507" y="2335471"/>
            <a:ext cx="5397500" cy="36247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C5D"/>
                </a:solidFill>
              </a:defRPr>
            </a:lvl1pPr>
            <a:lvl2pPr>
              <a:defRPr sz="1800">
                <a:solidFill>
                  <a:srgbClr val="444C5D"/>
                </a:solidFill>
              </a:defRPr>
            </a:lvl2pPr>
            <a:lvl3pPr>
              <a:defRPr sz="1800">
                <a:solidFill>
                  <a:srgbClr val="444C5D"/>
                </a:solidFill>
              </a:defRPr>
            </a:lvl3pPr>
            <a:lvl4pPr>
              <a:defRPr sz="1800">
                <a:solidFill>
                  <a:srgbClr val="444C5D"/>
                </a:solidFill>
              </a:defRPr>
            </a:lvl4pPr>
            <a:lvl5pPr>
              <a:defRPr sz="1800">
                <a:solidFill>
                  <a:srgbClr val="444C5D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08174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preserve="1" userDrawn="1">
  <p:cSld name="Cím és tartalom">
    <p:bg>
      <p:bgPr>
        <a:solidFill>
          <a:srgbClr val="444C5D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10700B9-B1EE-3525-4C22-014F58F150D7}"/>
              </a:ext>
            </a:extLst>
          </p:cNvPr>
          <p:cNvSpPr txBox="1"/>
          <p:nvPr userDrawn="1"/>
        </p:nvSpPr>
        <p:spPr>
          <a:xfrm>
            <a:off x="10744457" y="6303837"/>
            <a:ext cx="1157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6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MTA.HU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hasCustomPrompt="1"/>
          </p:nvPr>
        </p:nvSpPr>
        <p:spPr>
          <a:xfrm>
            <a:off x="281781" y="1401951"/>
            <a:ext cx="11620409" cy="320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u-HU" dirty="0"/>
              <a:t>Cím </a:t>
            </a:r>
            <a:br>
              <a:rPr lang="hu-HU" dirty="0"/>
            </a:br>
            <a:r>
              <a:rPr lang="hu-HU" dirty="0"/>
              <a:t>beírásához </a:t>
            </a:r>
            <a:br>
              <a:rPr lang="hu-HU" dirty="0"/>
            </a:br>
            <a:r>
              <a:rPr lang="hu-HU" dirty="0"/>
              <a:t>kattintson ide </a:t>
            </a:r>
            <a:endParaRPr dirty="0"/>
          </a:p>
        </p:txBody>
      </p:sp>
      <p:pic>
        <p:nvPicPr>
          <p:cNvPr id="3" name="Kép 6">
            <a:extLst>
              <a:ext uri="{FF2B5EF4-FFF2-40B4-BE49-F238E27FC236}">
                <a16:creationId xmlns:a16="http://schemas.microsoft.com/office/drawing/2014/main" id="{4A4321E8-41CD-DEF5-819A-19C2466F8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297" y="265124"/>
            <a:ext cx="1945503" cy="3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85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491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userDrawn="1">
  <p:cSld name="1_Cím és tartalom">
    <p:bg>
      <p:bgPr>
        <a:solidFill>
          <a:srgbClr val="444C5D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F993-4E9D-9F6B-2219-B000A7A98F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1781" y="1080773"/>
            <a:ext cx="6796935" cy="130307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200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6" name="Google Shape;22;p3">
            <a:extLst>
              <a:ext uri="{FF2B5EF4-FFF2-40B4-BE49-F238E27FC236}">
                <a16:creationId xmlns:a16="http://schemas.microsoft.com/office/drawing/2014/main" id="{5221B804-8CB4-2AD4-BC9F-84E3995EF85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81781" y="3572397"/>
            <a:ext cx="6796936" cy="206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u-HU" dirty="0"/>
              <a:t>Cím beírásához </a:t>
            </a:r>
            <a:br>
              <a:rPr lang="hu-HU" dirty="0"/>
            </a:br>
            <a:r>
              <a:rPr lang="hu-HU" dirty="0"/>
              <a:t>kattintson ide </a:t>
            </a:r>
            <a:endParaRPr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4A4F0C-020A-B235-1F5C-031CE976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1782" y="5812697"/>
            <a:ext cx="8818562" cy="74844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" name="Picture 1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083C604A-E874-E6FC-483E-5580EC7D1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  <p:pic>
        <p:nvPicPr>
          <p:cNvPr id="3" name="Kép 6">
            <a:extLst>
              <a:ext uri="{FF2B5EF4-FFF2-40B4-BE49-F238E27FC236}">
                <a16:creationId xmlns:a16="http://schemas.microsoft.com/office/drawing/2014/main" id="{8DEB394B-41A7-2F8B-020E-C2E2095CF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97" y="265124"/>
            <a:ext cx="1945503" cy="3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5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166">
          <p15:clr>
            <a:srgbClr val="FBAE40"/>
          </p15:clr>
        </p15:guide>
        <p15:guide id="3" pos="7491">
          <p15:clr>
            <a:srgbClr val="FBAE40"/>
          </p15:clr>
        </p15:guide>
        <p15:guide id="4" orient="horz" pos="4133">
          <p15:clr>
            <a:srgbClr val="FBAE40"/>
          </p15:clr>
        </p15:guide>
        <p15:guide id="5" pos="3749">
          <p15:clr>
            <a:srgbClr val="FBAE40"/>
          </p15:clr>
        </p15:guide>
        <p15:guide id="6" orient="horz" pos="41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userDrawn="1">
  <p:cSld name="1_Címdia">
    <p:bg>
      <p:bgPr>
        <a:solidFill>
          <a:srgbClr val="444C5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ép helye 3">
            <a:extLst>
              <a:ext uri="{FF2B5EF4-FFF2-40B4-BE49-F238E27FC236}">
                <a16:creationId xmlns:a16="http://schemas.microsoft.com/office/drawing/2014/main" id="{719B8AC6-EB7D-71C7-E0F3-47B27E1E24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1900" y="299803"/>
            <a:ext cx="5590290" cy="6280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Kép beillesztése</a:t>
            </a:r>
          </a:p>
        </p:txBody>
      </p:sp>
      <p:pic>
        <p:nvPicPr>
          <p:cNvPr id="3" name="Kép 6">
            <a:extLst>
              <a:ext uri="{FF2B5EF4-FFF2-40B4-BE49-F238E27FC236}">
                <a16:creationId xmlns:a16="http://schemas.microsoft.com/office/drawing/2014/main" id="{816EE1CB-20A5-11AF-66D2-30E416383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297" y="265124"/>
            <a:ext cx="1945503" cy="3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D522-A7FF-EC7C-4B22-51B15333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B4CC-AF52-C468-A976-5FAB3042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059512" cy="405424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4A7F4-CF03-1355-E953-B1C502CA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C6CA4-9728-AE4C-8F67-B7D8A3E96D72}" type="datetimeFigureOut">
              <a:rPr lang="en-HU" smtClean="0"/>
              <a:t>01/22/2026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C6B0-F036-FA3B-5A57-0E6D8E54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F3C8B-6CB4-27DB-E93F-A263B7D7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955569-C569-DF4A-BD86-156A92EF66B6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1912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E80-7554-032C-AD48-AF1CB94D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1709738"/>
            <a:ext cx="110099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E612-5A6A-0482-968E-0C0C7B0D8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457" y="4589463"/>
            <a:ext cx="110099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71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preserve="1" userDrawn="1">
  <p:cSld name="Címdia">
    <p:bg>
      <p:bgPr>
        <a:solidFill>
          <a:srgbClr val="444C5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1A2B8D-555B-2726-A0B6-928E54C9C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204" y="1236995"/>
            <a:ext cx="5778796" cy="15700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925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7B32A72-0C3D-ADA2-5A5F-7D1CB59EEF1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94288" y="275939"/>
            <a:ext cx="1413488" cy="286276"/>
          </a:xfrm>
          <a:prstGeom prst="rect">
            <a:avLst/>
          </a:prstGeom>
        </p:spPr>
      </p:pic>
      <p:sp>
        <p:nvSpPr>
          <p:cNvPr id="3" name="Szövegdoboz 7">
            <a:extLst>
              <a:ext uri="{FF2B5EF4-FFF2-40B4-BE49-F238E27FC236}">
                <a16:creationId xmlns:a16="http://schemas.microsoft.com/office/drawing/2014/main" id="{51BD8985-5B13-F42A-B217-DAE83F86A351}"/>
              </a:ext>
            </a:extLst>
          </p:cNvPr>
          <p:cNvSpPr txBox="1"/>
          <p:nvPr userDrawn="1"/>
        </p:nvSpPr>
        <p:spPr>
          <a:xfrm>
            <a:off x="230867" y="6458951"/>
            <a:ext cx="46140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b="0" i="0" dirty="0">
                <a:solidFill>
                  <a:srgbClr val="444C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MTA.HU</a:t>
            </a:r>
          </a:p>
        </p:txBody>
      </p:sp>
    </p:spTree>
    <p:extLst>
      <p:ext uri="{BB962C8B-B14F-4D97-AF65-F5344CB8AC3E}">
        <p14:creationId xmlns:p14="http://schemas.microsoft.com/office/powerpoint/2010/main" val="1544627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65" r:id="rId3"/>
    <p:sldLayoutId id="2147483668" r:id="rId4"/>
    <p:sldLayoutId id="2147483679" r:id="rId5"/>
    <p:sldLayoutId id="2147483680" r:id="rId6"/>
    <p:sldLayoutId id="2147483681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39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4C5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F85871DB-300C-7238-0B5A-D4856B081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781" y="1818075"/>
            <a:ext cx="11605419" cy="47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6078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39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44C5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7E3F4EEB-7452-50BC-ED85-0496EDBD2F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297" y="265124"/>
            <a:ext cx="1945503" cy="39422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85871DB-300C-7238-0B5A-D4856B081D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781" y="4193229"/>
            <a:ext cx="5832475" cy="2399647"/>
          </a:xfrm>
          <a:prstGeom prst="rect">
            <a:avLst/>
          </a:prstGeom>
        </p:spPr>
      </p:pic>
      <p:pic>
        <p:nvPicPr>
          <p:cNvPr id="2" name="Picture 1" descr="A painting of a person holding a shield and a shield&#10;&#10;Description automatically generated">
            <a:extLst>
              <a:ext uri="{FF2B5EF4-FFF2-40B4-BE49-F238E27FC236}">
                <a16:creationId xmlns:a16="http://schemas.microsoft.com/office/drawing/2014/main" id="{0D88ABB7-1789-0590-A5A5-056058E5F9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4100" y="258080"/>
            <a:ext cx="4506118" cy="63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5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11A05F-75BF-A1BB-AD9F-C499BF39C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MAGYAR TUDOMÁNYOS AKADÉMIA</a:t>
            </a:r>
          </a:p>
          <a:p>
            <a:r>
              <a:rPr lang="hu-HU" dirty="0"/>
              <a:t>DOKTORI TANÁCSA</a:t>
            </a:r>
          </a:p>
          <a:p>
            <a:r>
              <a:rPr lang="hu-HU" dirty="0"/>
              <a:t>DOKTORI TANÁCS TITKÁRSÁGA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385A2-5A0E-5884-770B-D18B2640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0" y="3124863"/>
            <a:ext cx="7033419" cy="2510360"/>
          </a:xfrm>
        </p:spPr>
        <p:txBody>
          <a:bodyPr/>
          <a:lstStyle/>
          <a:p>
            <a:r>
              <a:rPr lang="hu-HU" sz="6000" dirty="0"/>
              <a:t>AZ MTA DOKTORA OKLEVELEK ÜNNEPÉLYES ÁTADÁSA</a:t>
            </a:r>
            <a:endParaRPr lang="en-HU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D95D3-B455-D272-90CE-8E7CF9CA3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b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2026. MÁRCIUS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118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D2733-E447-E753-87B4-830C3A5362E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 dirty="0"/>
              <a:t>Benyújtott MTA doktora pályázatok számának alakulása,</a:t>
            </a:r>
          </a:p>
          <a:p>
            <a:r>
              <a:rPr lang="hu-HU" dirty="0"/>
              <a:t>2018–2025</a:t>
            </a:r>
            <a:endParaRPr lang="en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B30DD8-80E5-43C1-8A8D-E6E343AAD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018579"/>
              </p:ext>
            </p:extLst>
          </p:nvPr>
        </p:nvGraphicFramePr>
        <p:xfrm>
          <a:off x="1625600" y="2052637"/>
          <a:ext cx="8940800" cy="409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80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075BE4-04A5-44C6-95A2-A2B03D376F1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algn="ctr"/>
            <a:r>
              <a:rPr lang="hu-HU" altLang="en-HU" dirty="0"/>
              <a:t>A Magyar Tudományos Akadémia és a Doktori Tanács célja: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F3FED-B965-2BE1-4C31-04EA7EDC1C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096" y="2167831"/>
            <a:ext cx="11090636" cy="3624753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hu-HU" altLang="en-HU" sz="2000" b="1" dirty="0"/>
              <a:t>A KUTATÓI MINŐSÉG HITELESÍTÉSE AZ ORSZÁG NEMZETKÖZI SZINTEN IS ELISMERT KUTATÓI KÖZÖSSÉGE ÁLTAL </a:t>
            </a:r>
          </a:p>
          <a:p>
            <a:pPr>
              <a:lnSpc>
                <a:spcPts val="2600"/>
              </a:lnSpc>
            </a:pPr>
            <a:endParaRPr lang="hu-HU" altLang="en-HU" sz="2000" dirty="0"/>
          </a:p>
          <a:p>
            <a:pPr marL="285750" lvl="1" indent="-285750">
              <a:lnSpc>
                <a:spcPts val="2600"/>
              </a:lnSpc>
              <a:buClr>
                <a:srgbClr val="C59F4A"/>
              </a:buClr>
              <a:buFont typeface="Arial" panose="020B0604020202020204" pitchFamily="34" charset="0"/>
              <a:buChar char="•"/>
            </a:pPr>
            <a:r>
              <a:rPr lang="hu-HU" altLang="en-HU" sz="2000" dirty="0">
                <a:solidFill>
                  <a:srgbClr val="C59F4A"/>
                </a:solidFill>
              </a:rPr>
              <a:t>Tudományos értékek létrehozása és közvetítése a társadalom számára</a:t>
            </a:r>
          </a:p>
          <a:p>
            <a:pPr marL="285750" lvl="1" indent="-285750">
              <a:lnSpc>
                <a:spcPts val="2600"/>
              </a:lnSpc>
              <a:buClr>
                <a:srgbClr val="C59F4A"/>
              </a:buClr>
              <a:buFont typeface="Arial" panose="020B0604020202020204" pitchFamily="34" charset="0"/>
              <a:buChar char="•"/>
            </a:pPr>
            <a:r>
              <a:rPr lang="hu-HU" altLang="en-HU" sz="2000" dirty="0">
                <a:solidFill>
                  <a:srgbClr val="C59F4A"/>
                </a:solidFill>
              </a:rPr>
              <a:t>Tiszta, átlátható, nemzetközi szintű követelményrendszer</a:t>
            </a:r>
          </a:p>
          <a:p>
            <a:pPr marL="285750" lvl="1" indent="-285750">
              <a:lnSpc>
                <a:spcPts val="2600"/>
              </a:lnSpc>
              <a:buClr>
                <a:srgbClr val="C59F4A"/>
              </a:buClr>
              <a:buFont typeface="Arial" panose="020B0604020202020204" pitchFamily="34" charset="0"/>
              <a:buChar char="•"/>
            </a:pPr>
            <a:r>
              <a:rPr lang="hu-HU" altLang="en-HU" sz="2000" dirty="0">
                <a:solidFill>
                  <a:srgbClr val="C59F4A"/>
                </a:solidFill>
              </a:rPr>
              <a:t>Egyéni pályázati rendszer, független bírálati folyamat, sokoldalú szakértői bizottságok, közel 3000 szakértő az MTA szolgálatában</a:t>
            </a:r>
          </a:p>
          <a:p>
            <a:pPr marL="285750" lvl="1" indent="-285750">
              <a:lnSpc>
                <a:spcPts val="2600"/>
              </a:lnSpc>
              <a:buClr>
                <a:srgbClr val="C59F4A"/>
              </a:buClr>
              <a:buFont typeface="Arial" panose="020B0604020202020204" pitchFamily="34" charset="0"/>
              <a:buChar char="•"/>
            </a:pPr>
            <a:r>
              <a:rPr lang="hu-HU" altLang="en-HU" sz="2000" dirty="0">
                <a:solidFill>
                  <a:srgbClr val="C59F4A"/>
                </a:solidFill>
              </a:rPr>
              <a:t>A kutatóhely belső viszonyaitól független, nemzetközi mércével mért tudományos minőség</a:t>
            </a:r>
          </a:p>
          <a:p>
            <a:pPr marL="285750" lvl="1" indent="-285750">
              <a:lnSpc>
                <a:spcPts val="2600"/>
              </a:lnSpc>
              <a:buClr>
                <a:srgbClr val="C59F4A"/>
              </a:buClr>
              <a:buFont typeface="Arial" panose="020B0604020202020204" pitchFamily="34" charset="0"/>
              <a:buChar char="•"/>
            </a:pPr>
            <a:r>
              <a:rPr lang="hu-HU" altLang="en-HU" sz="2000" dirty="0">
                <a:solidFill>
                  <a:srgbClr val="C59F4A"/>
                </a:solidFill>
              </a:rPr>
              <a:t>A magyar nyelv ápolása, kiművelt anyanyelvi kifejezőkészség</a:t>
            </a:r>
            <a:br>
              <a:rPr lang="hu-HU" altLang="en-HU" sz="2000" dirty="0"/>
            </a:br>
            <a:endParaRPr lang="hu-HU" altLang="en-HU" sz="2000" dirty="0"/>
          </a:p>
          <a:p>
            <a:pPr>
              <a:lnSpc>
                <a:spcPts val="2600"/>
              </a:lnSpc>
            </a:pPr>
            <a:r>
              <a:rPr lang="hu-HU" sz="2000" b="1" dirty="0"/>
              <a:t>A TUDOMÁNYOS KUTATÁS ALAPVETŐ ÉRTÉKMÉRŐJE A HOZZÁÉRTŐ PÁLYATÁRSAK KRITIKAI VÉLEMÉNYE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BB68CC-EA58-A700-AFDE-E1F8C4300450}"/>
              </a:ext>
            </a:extLst>
          </p:cNvPr>
          <p:cNvGrpSpPr/>
          <p:nvPr/>
        </p:nvGrpSpPr>
        <p:grpSpPr>
          <a:xfrm>
            <a:off x="685800" y="2910840"/>
            <a:ext cx="10637520" cy="213360"/>
            <a:chOff x="685800" y="2910840"/>
            <a:chExt cx="10637520" cy="2133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1751A5-E220-8B48-AD67-D7E492B2FC17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3017520"/>
              <a:ext cx="10637520" cy="0"/>
            </a:xfrm>
            <a:prstGeom prst="line">
              <a:avLst/>
            </a:prstGeom>
            <a:ln w="25400">
              <a:solidFill>
                <a:srgbClr val="C59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350829-00D6-710D-141D-0040020DB9F6}"/>
                </a:ext>
              </a:extLst>
            </p:cNvPr>
            <p:cNvSpPr/>
            <p:nvPr/>
          </p:nvSpPr>
          <p:spPr>
            <a:xfrm rot="18900000">
              <a:off x="5897880" y="2910840"/>
              <a:ext cx="213360" cy="213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59F4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7680C-DDCB-DFA6-C79A-DD093EC34918}"/>
              </a:ext>
            </a:extLst>
          </p:cNvPr>
          <p:cNvGrpSpPr/>
          <p:nvPr/>
        </p:nvGrpSpPr>
        <p:grpSpPr>
          <a:xfrm>
            <a:off x="685800" y="5239703"/>
            <a:ext cx="10637520" cy="213360"/>
            <a:chOff x="685800" y="5239703"/>
            <a:chExt cx="10637520" cy="21336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74142-E890-4F9E-3860-FCC70C29EFF1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5349240"/>
              <a:ext cx="10637520" cy="0"/>
            </a:xfrm>
            <a:prstGeom prst="line">
              <a:avLst/>
            </a:prstGeom>
            <a:ln w="25400">
              <a:solidFill>
                <a:srgbClr val="C59F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613F25-3D0B-225B-DE0D-6C883E6A9635}"/>
                </a:ext>
              </a:extLst>
            </p:cNvPr>
            <p:cNvSpPr/>
            <p:nvPr/>
          </p:nvSpPr>
          <p:spPr>
            <a:xfrm rot="18900000">
              <a:off x="5897880" y="5239703"/>
              <a:ext cx="213360" cy="213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59F4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</p:grpSp>
    </p:spTree>
    <p:extLst>
      <p:ext uri="{BB962C8B-B14F-4D97-AF65-F5344CB8AC3E}">
        <p14:creationId xmlns:p14="http://schemas.microsoft.com/office/powerpoint/2010/main" val="401164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usical note&#10;&#10;Description automatically generated">
            <a:extLst>
              <a:ext uri="{FF2B5EF4-FFF2-40B4-BE49-F238E27FC236}">
                <a16:creationId xmlns:a16="http://schemas.microsoft.com/office/drawing/2014/main" id="{AF31C26A-05F5-F8BB-CA2B-5DFC9CF0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41" t="10718" b="64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A1724-4AA1-8463-FD8D-6AF54789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0" y="1401951"/>
            <a:ext cx="11417161" cy="3205292"/>
          </a:xfrm>
        </p:spPr>
        <p:txBody>
          <a:bodyPr anchor="b"/>
          <a:lstStyle/>
          <a:p>
            <a:r>
              <a:rPr lang="hu-HU" sz="6600" dirty="0"/>
              <a:t>Kiss Lucia</a:t>
            </a:r>
            <a:endParaRPr lang="en-HU" sz="6600" dirty="0"/>
          </a:p>
        </p:txBody>
      </p:sp>
      <p:sp>
        <p:nvSpPr>
          <p:cNvPr id="4" name="Téglalap 4">
            <a:extLst>
              <a:ext uri="{FF2B5EF4-FFF2-40B4-BE49-F238E27FC236}">
                <a16:creationId xmlns:a16="http://schemas.microsoft.com/office/drawing/2014/main" id="{A670B187-A6AD-A682-83A8-2A28D787E1FF}"/>
              </a:ext>
            </a:extLst>
          </p:cNvPr>
          <p:cNvSpPr/>
          <p:nvPr/>
        </p:nvSpPr>
        <p:spPr>
          <a:xfrm>
            <a:off x="300037" y="4876401"/>
            <a:ext cx="7633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ECECE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Bach:</a:t>
            </a:r>
          </a:p>
        </p:txBody>
      </p:sp>
      <p:pic>
        <p:nvPicPr>
          <p:cNvPr id="10" name="Kép 6">
            <a:extLst>
              <a:ext uri="{FF2B5EF4-FFF2-40B4-BE49-F238E27FC236}">
                <a16:creationId xmlns:a16="http://schemas.microsoft.com/office/drawing/2014/main" id="{CDBD3971-4C81-AD67-FD5C-588DF674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97" y="265124"/>
            <a:ext cx="1945503" cy="3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23CE1-E3FD-D344-1B4A-070E95628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EEDF45-1B81-C7BA-6973-5BAF0E9D2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MAGYAR TUDOMÁNYOS AKADÉMIA</a:t>
            </a:r>
          </a:p>
          <a:p>
            <a:r>
              <a:rPr lang="hu-HU" dirty="0"/>
              <a:t>DOKTORI TANÁCSA</a:t>
            </a:r>
          </a:p>
          <a:p>
            <a:r>
              <a:rPr lang="hu-HU" dirty="0"/>
              <a:t>DOKTORI TANÁCS TITKÁRSÁGA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EEAB7B-393C-7FE4-53C9-110A3404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80" y="3124863"/>
            <a:ext cx="6988595" cy="2510360"/>
          </a:xfrm>
        </p:spPr>
        <p:txBody>
          <a:bodyPr/>
          <a:lstStyle/>
          <a:p>
            <a:r>
              <a:rPr lang="hu-HU" sz="6000" dirty="0"/>
              <a:t>AZ MTA DOKTORA OKLEVELEK ÜNNEPÉLYES ÁTADÁSA</a:t>
            </a:r>
            <a:endParaRPr lang="en-HU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B5BA2-C1AF-F146-D835-33B648DF8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b"/>
          <a:lstStyle/>
          <a:p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2026. MÁRCIUS 5. </a:t>
            </a:r>
          </a:p>
        </p:txBody>
      </p:sp>
    </p:spTree>
    <p:extLst>
      <p:ext uri="{BB962C8B-B14F-4D97-AF65-F5344CB8AC3E}">
        <p14:creationId xmlns:p14="http://schemas.microsoft.com/office/powerpoint/2010/main" val="338114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5C4A25-7E25-66BE-4A77-090D2969A0D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 altLang="en-HU" dirty="0"/>
              <a:t>Az MTA doktora cím megoszlása tudományterületek szerint 2025-ben (összesen 103 fő)</a:t>
            </a:r>
            <a:endParaRPr lang="en-HU" dirty="0"/>
          </a:p>
        </p:txBody>
      </p:sp>
      <p:graphicFrame>
        <p:nvGraphicFramePr>
          <p:cNvPr id="4" name="Tartalom helye 5">
            <a:extLst>
              <a:ext uri="{FF2B5EF4-FFF2-40B4-BE49-F238E27FC236}">
                <a16:creationId xmlns:a16="http://schemas.microsoft.com/office/drawing/2014/main" id="{881B17B8-7BF1-1E98-CC0C-60D501DAC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88076"/>
              </p:ext>
            </p:extLst>
          </p:nvPr>
        </p:nvGraphicFramePr>
        <p:xfrm>
          <a:off x="1292081" y="2191608"/>
          <a:ext cx="9715224" cy="405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2D26-C3F2-7500-CEDB-46E9E846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8" y="2122714"/>
            <a:ext cx="11619806" cy="405424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09A086-2186-429A-BCB9-D9C58DA3D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859483"/>
              </p:ext>
            </p:extLst>
          </p:nvPr>
        </p:nvGraphicFramePr>
        <p:xfrm>
          <a:off x="3909848" y="2475781"/>
          <a:ext cx="8282152" cy="42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553738-F977-4568-9186-0CBAC1B61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34260"/>
              </p:ext>
            </p:extLst>
          </p:nvPr>
        </p:nvGraphicFramePr>
        <p:xfrm>
          <a:off x="-99236" y="2475781"/>
          <a:ext cx="4572000" cy="315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AAEC6A6-27E6-6938-CEAF-A6C251BE5F0E}"/>
              </a:ext>
            </a:extLst>
          </p:cNvPr>
          <p:cNvSpPr txBox="1">
            <a:spLocks/>
          </p:cNvSpPr>
          <p:nvPr/>
        </p:nvSpPr>
        <p:spPr>
          <a:xfrm>
            <a:off x="264268" y="1162029"/>
            <a:ext cx="11770850" cy="631825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altLang="en-HU" sz="3200" dirty="0">
                <a:solidFill>
                  <a:srgbClr val="444C5D"/>
                </a:solidFill>
              </a:rPr>
              <a:t>Az MTA doktora cím megoszlása nemek szerint 2025-ben (összesen 103 fő)</a:t>
            </a:r>
            <a:endParaRPr lang="en-HU" sz="3200" dirty="0">
              <a:solidFill>
                <a:srgbClr val="444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3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4F115-E654-86EF-8C2C-141670F1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C23B-6DD9-3826-24A7-E0E7B5C9CDD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73256E-4B15-7F2B-35A8-E34B8451B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391454"/>
              </p:ext>
            </p:extLst>
          </p:nvPr>
        </p:nvGraphicFramePr>
        <p:xfrm>
          <a:off x="264268" y="2013252"/>
          <a:ext cx="8245671" cy="484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C7E4D1E-1BD8-4A33-C624-877083A66E5A}"/>
              </a:ext>
            </a:extLst>
          </p:cNvPr>
          <p:cNvSpPr txBox="1">
            <a:spLocks/>
          </p:cNvSpPr>
          <p:nvPr/>
        </p:nvSpPr>
        <p:spPr>
          <a:xfrm>
            <a:off x="416668" y="1314429"/>
            <a:ext cx="11770850" cy="631825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altLang="en-HU" sz="3200" dirty="0">
                <a:solidFill>
                  <a:srgbClr val="444C5D"/>
                </a:solidFill>
              </a:rPr>
              <a:t>Az MTA doktora cím megoszlása intézmények szerint 2025-ben (összesen 103 fő) </a:t>
            </a:r>
            <a:endParaRPr lang="en-HU" sz="3200" dirty="0">
              <a:solidFill>
                <a:srgbClr val="444C5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463B6-61CC-5F8B-A19A-BB63633A2FCF}"/>
              </a:ext>
            </a:extLst>
          </p:cNvPr>
          <p:cNvSpPr txBox="1"/>
          <p:nvPr/>
        </p:nvSpPr>
        <p:spPr>
          <a:xfrm>
            <a:off x="8296579" y="2558783"/>
            <a:ext cx="34986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felsőoktatási</a:t>
            </a:r>
          </a:p>
          <a:p>
            <a:pPr algn="ctr"/>
            <a:r>
              <a:rPr lang="hu-H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Intézmények, ahol egy-egy fő szerzett MTA doktori címet: </a:t>
            </a:r>
          </a:p>
          <a:p>
            <a:pPr algn="ctr"/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BCE, KRE, NKE, ÓE, OR-ZSE,</a:t>
            </a:r>
          </a:p>
          <a:p>
            <a:pPr algn="ctr"/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PE, PPKE, SOE, SZE</a:t>
            </a:r>
            <a:endParaRPr lang="hu-H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A658C7-355F-160F-94BD-C2C7D06C209E}"/>
              </a:ext>
            </a:extLst>
          </p:cNvPr>
          <p:cNvCxnSpPr/>
          <p:nvPr/>
        </p:nvCxnSpPr>
        <p:spPr>
          <a:xfrm>
            <a:off x="9497288" y="3466724"/>
            <a:ext cx="1066800" cy="0"/>
          </a:xfrm>
          <a:prstGeom prst="line">
            <a:avLst/>
          </a:prstGeom>
          <a:ln w="15875">
            <a:solidFill>
              <a:srgbClr val="C5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1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2D26-C3F2-7500-CEDB-46E9E8469D0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CACCF6-2C6A-4DB9-9646-0B85A1698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262545"/>
              </p:ext>
            </p:extLst>
          </p:nvPr>
        </p:nvGraphicFramePr>
        <p:xfrm>
          <a:off x="0" y="693687"/>
          <a:ext cx="11927732" cy="585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25BF671-4579-B682-2044-1DAE7A2D8F34}"/>
              </a:ext>
            </a:extLst>
          </p:cNvPr>
          <p:cNvSpPr txBox="1">
            <a:spLocks/>
          </p:cNvSpPr>
          <p:nvPr/>
        </p:nvSpPr>
        <p:spPr>
          <a:xfrm>
            <a:off x="686801" y="1056518"/>
            <a:ext cx="11770850" cy="631825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altLang="en-HU" dirty="0"/>
              <a:t>Az MTA doktora cím megoszlása életkor szerint </a:t>
            </a:r>
            <a:br>
              <a:rPr lang="hu-HU" altLang="en-HU" dirty="0"/>
            </a:br>
            <a:r>
              <a:rPr lang="hu-HU" altLang="en-HU" dirty="0"/>
              <a:t>2025-ben (összesen 103 fő)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70234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2D26-C3F2-7500-CEDB-46E9E8469D0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638C1A-5074-41EC-A24E-6B1215C2B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828594"/>
              </p:ext>
            </p:extLst>
          </p:nvPr>
        </p:nvGraphicFramePr>
        <p:xfrm>
          <a:off x="935422" y="2277990"/>
          <a:ext cx="10815248" cy="43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31BEB6-3DDE-3A9D-F404-5E96AC4BCC00}"/>
              </a:ext>
            </a:extLst>
          </p:cNvPr>
          <p:cNvSpPr txBox="1">
            <a:spLocks/>
          </p:cNvSpPr>
          <p:nvPr/>
        </p:nvSpPr>
        <p:spPr>
          <a:xfrm>
            <a:off x="416668" y="1314429"/>
            <a:ext cx="11770850" cy="631825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altLang="en-HU" dirty="0"/>
              <a:t>Az MTA doktora cím megoszlása tudományos osztályok szerint 2025-ben (összesen 103 fő)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9625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2D26-C3F2-7500-CEDB-46E9E8469D0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4813AB7-6BDB-422A-B551-2CD4C9799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960756"/>
              </p:ext>
            </p:extLst>
          </p:nvPr>
        </p:nvGraphicFramePr>
        <p:xfrm>
          <a:off x="2199105" y="2295242"/>
          <a:ext cx="7793790" cy="406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069983-BB0E-3E47-4EFD-88165C61C3F2}"/>
              </a:ext>
            </a:extLst>
          </p:cNvPr>
          <p:cNvSpPr txBox="1">
            <a:spLocks/>
          </p:cNvSpPr>
          <p:nvPr/>
        </p:nvSpPr>
        <p:spPr>
          <a:xfrm>
            <a:off x="416668" y="1314429"/>
            <a:ext cx="11770850" cy="631825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dirty="0"/>
              <a:t>A tudomány doktorai és az MTA doktorai összesen, nemek szerint, 2025. december 31.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05994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2D26-C3F2-7500-CEDB-46E9E8469D0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HU" dirty="0"/>
          </a:p>
          <a:p>
            <a:pPr lvl="1"/>
            <a:endParaRPr lang="en-HU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FCA24C1-3582-42A5-81E1-E0FEDAF2D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221120"/>
              </p:ext>
            </p:extLst>
          </p:nvPr>
        </p:nvGraphicFramePr>
        <p:xfrm>
          <a:off x="548641" y="2410696"/>
          <a:ext cx="11486478" cy="422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547658-2712-FEA4-10E4-301710663E15}"/>
              </a:ext>
            </a:extLst>
          </p:cNvPr>
          <p:cNvSpPr txBox="1">
            <a:spLocks/>
          </p:cNvSpPr>
          <p:nvPr/>
        </p:nvSpPr>
        <p:spPr>
          <a:xfrm>
            <a:off x="416668" y="1314429"/>
            <a:ext cx="11770850" cy="631825"/>
          </a:xfrm>
          <a:prstGeom prst="rect">
            <a:avLst/>
          </a:prstGeom>
        </p:spPr>
        <p:txBody>
          <a:bodyPr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444C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altLang="en-HU" dirty="0"/>
              <a:t>A tudomány doktorai és az MTA doktorai tudományos osztályonként, 2025. december 31. (összesen 2593 fő)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93374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F31BF-772E-BB24-273F-A99F749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D9432-E4E0-C0A9-3E3E-6574504240E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hu-HU" dirty="0"/>
              <a:t>Az MTA doktora oklevelet szerzettek számának alakulása 2015–2025</a:t>
            </a:r>
            <a:endParaRPr lang="en-HU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F06180-7DCA-4784-9867-BE8A1FB1C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113668"/>
              </p:ext>
            </p:extLst>
          </p:nvPr>
        </p:nvGraphicFramePr>
        <p:xfrm>
          <a:off x="1626685" y="988042"/>
          <a:ext cx="8938630" cy="544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63744"/>
      </p:ext>
    </p:extLst>
  </p:cSld>
  <p:clrMapOvr>
    <a:masterClrMapping/>
  </p:clrMapOvr>
</p:sld>
</file>

<file path=ppt/theme/theme1.xml><?xml version="1.0" encoding="utf-8"?>
<a:theme xmlns:a="http://schemas.openxmlformats.org/drawingml/2006/main" name="D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297</Words>
  <Application>Microsoft Office PowerPoint</Application>
  <PresentationFormat>Szélesvásznú</PresentationFormat>
  <Paragraphs>62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Dia</vt:lpstr>
      <vt:lpstr>3_Office-téma</vt:lpstr>
      <vt:lpstr>2_Office-téma</vt:lpstr>
      <vt:lpstr>AZ MTA DOKTORA OKLEVELEK ÜNNEPÉLYES ÁTADÁSA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Kiss Lucia</vt:lpstr>
      <vt:lpstr>AZ MTA DOKTORA OKLEVELEK ÜNNEPÉLYES ÁTADÁSA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Ónodi Tamara</cp:lastModifiedBy>
  <cp:revision>131</cp:revision>
  <cp:lastPrinted>2024-01-18T16:18:26Z</cp:lastPrinted>
  <dcterms:modified xsi:type="dcterms:W3CDTF">2026-01-22T12:59:59Z</dcterms:modified>
</cp:coreProperties>
</file>