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0" r:id="rId3"/>
    <p:sldId id="258" r:id="rId4"/>
    <p:sldId id="259" r:id="rId5"/>
    <p:sldId id="289" r:id="rId6"/>
    <p:sldId id="260" r:id="rId7"/>
    <p:sldId id="325" r:id="rId8"/>
    <p:sldId id="263" r:id="rId9"/>
    <p:sldId id="329" r:id="rId10"/>
    <p:sldId id="326" r:id="rId11"/>
    <p:sldId id="324" r:id="rId12"/>
    <p:sldId id="330" r:id="rId13"/>
    <p:sldId id="264" r:id="rId14"/>
    <p:sldId id="265" r:id="rId15"/>
    <p:sldId id="266" r:id="rId16"/>
    <p:sldId id="267" r:id="rId17"/>
    <p:sldId id="268" r:id="rId18"/>
    <p:sldId id="269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2985C-AE94-448E-8DDE-A2DBB7B7066C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DD8F8-1B21-4536-ACD0-F43DE167BA9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82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7217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4" name="Google Shape;2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4" name="Google Shape;3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1506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6881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592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24109B-692B-42C2-A1A8-F2AF8BEDF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510DC43-7CD9-4E4B-8DAA-2A4B92821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7EA1569-99F9-492A-88C3-AD00FFA0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256E67-C4B1-46FF-B92C-DD6408AD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C055FC-5583-4549-8091-C041B25D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3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D9450B-36F1-4D6D-87E9-1D8D7CF5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C2DAFFF-7597-4231-A065-59CB43A83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EC53746-4A50-406A-96B5-336413950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F027806-BC82-4386-813E-0F61576B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31692A-C4F5-425C-BA18-60C931C2E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145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4B50FF0-10BA-4877-99B7-3286716FD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440BDD8-72E4-4B6A-8AB7-E681E94F8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73802D-096F-4348-A9B6-E3957F94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57DA40-D127-4134-A8A0-F6021046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DD922A4-C22A-4091-B855-C8F12C8B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479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083F6C-8C15-4D44-AA85-68FF2BD42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15FBE5-320D-46FC-B6E3-15DD09948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95F0427-7293-49F2-9084-4C3F5C48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371D270-11FC-417D-90A1-8CC75C818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567493F-1496-4E4C-8140-74872988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719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156125-E20F-4DC1-B454-09410FC4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E323639-B807-42F2-8B9D-5D636D89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4C3C0CE-D112-4974-8AD0-26D20B7B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268A09-ED54-4738-B94C-1D137EBEC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5D2A24-D464-4B88-9629-4380B3C4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3899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FF2EA4-FD50-4999-BBD9-12281A18C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F6EAF1-847E-4BC0-80D0-E7029DD27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1614731-4B03-49CA-8A31-C83BE99AA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D81CB8E-2CE5-4177-B377-2AEE2E60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54F7C1-53D5-47D3-9B8B-812358A5D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4A3C530-EFA0-4DCB-9778-0F887719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992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81A9EB-EFCF-49B7-81D4-535A365D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87A0BE9-306D-4BF9-94D9-31B992E67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C142299-A031-43F3-B1FE-172A57E08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A9194DA-9E4E-4F3A-AE31-D45B90BCB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3FC62C7-D809-4F49-93E0-FCA743BFC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64BE817-6048-4FB2-BF44-139F4BEE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E835E33-AC98-4C2B-AB8B-B1E7C425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30BFDE6-514A-4E79-B448-C4BCCFC5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278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09EE3B-5A1B-429D-A86F-2C2489E1C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4232237-2BB4-4620-B1D6-B38C2D21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24A6BFE-F609-409F-969D-84237D21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94AB32C-6246-44E1-AD92-7353AEC7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62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34D26C1-8812-47A4-BB8A-CC3DBA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6D0781E-7940-4AD8-A7C8-26B3DBD9A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E3BBC18-7862-4FA8-9647-32511517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700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74BF55-1CB3-428F-A29D-7DE8B2672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09FCCA-FC98-4453-B5B9-53F9D375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E19B1EE-32E3-4AEB-9AB8-CCBBE03AD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CB4CD34-B610-4C4E-85FC-F0B24AC2B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B2CB226-1EDE-48BD-B74E-3D4A4031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441596C-8D6F-48C2-9DD3-ACF5B60E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69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DA8757-BCA2-4B3B-83D8-1B5DFD97C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7AA5AD0-3B20-4B17-BA47-CBB96A5F5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465CD47-BD8E-41EC-92F6-8188091BA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8FC98C7-6D64-4D80-BDC2-BA4312BB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CD8F743-843A-4FC7-BB9A-D2137AE19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5C60D93-F2D8-4C03-849C-2D90FD24C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18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F735BD2-5292-4AD4-AF6A-7703F2F2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922C554-2967-43E1-9D06-8F6460079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9E1B4A-0910-4333-85FE-FE9384A52D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08CE8-6F6D-427E-9FC1-24C4A307FCEB}" type="datetimeFigureOut">
              <a:rPr lang="hu-HU" smtClean="0"/>
              <a:t>2023. 11. 29.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B35CF2A-6E05-4B13-9025-60E698D75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80A002-5C49-402F-8D13-D6394E1C4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74FF-6557-42F4-88A6-36E5E98CB4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437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microsoft.com/office/2007/relationships/hdphoto" Target="../media/hdphoto9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6.png"/><Relationship Id="rId18" Type="http://schemas.openxmlformats.org/officeDocument/2006/relationships/image" Target="../media/image49.tiff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14.wdp"/><Relationship Id="rId2" Type="http://schemas.openxmlformats.org/officeDocument/2006/relationships/image" Target="../media/image39.png"/><Relationship Id="rId16" Type="http://schemas.openxmlformats.org/officeDocument/2006/relationships/image" Target="../media/image48.png"/><Relationship Id="rId20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5" Type="http://schemas.microsoft.com/office/2007/relationships/hdphoto" Target="../media/hdphoto13.wdp"/><Relationship Id="rId10" Type="http://schemas.microsoft.com/office/2007/relationships/hdphoto" Target="../media/hdphoto12.wdp"/><Relationship Id="rId19" Type="http://schemas.openxmlformats.org/officeDocument/2006/relationships/image" Target="../media/image50.tiff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450428" y="1341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/>
              <a:t>Studying Silk Road networks through Roman artefacts in China</a:t>
            </a:r>
            <a:endParaRPr b="1" dirty="0"/>
          </a:p>
        </p:txBody>
      </p:sp>
      <p:sp>
        <p:nvSpPr>
          <p:cNvPr id="85" name="Google Shape;85;p1"/>
          <p:cNvSpPr txBox="1"/>
          <p:nvPr/>
        </p:nvSpPr>
        <p:spPr>
          <a:xfrm>
            <a:off x="3064423" y="5688489"/>
            <a:ext cx="6853500" cy="1169511"/>
          </a:xfrm>
          <a:prstGeom prst="rect">
            <a:avLst/>
          </a:prstGeom>
          <a:solidFill>
            <a:srgbClr val="FFF2CC">
              <a:alpha val="5843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Krisztina Hoppál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altLang="zh-C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zh-CN" alt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可茉</a:t>
            </a:r>
            <a:r>
              <a:rPr lang="hu-H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hu-H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ELTE Roman World and </a:t>
            </a:r>
            <a:r>
              <a:rPr lang="hu-HU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lang="hu-H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Far </a:t>
            </a:r>
            <a:r>
              <a:rPr lang="hu-HU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</a:t>
            </a:r>
            <a:r>
              <a:rPr lang="hu-HU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Research Group</a:t>
            </a:r>
            <a:r>
              <a:rPr lang="hu-HU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hu-HU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hu-H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Eötvös Loránd University, Hungary</a:t>
            </a:r>
            <a:r>
              <a:rPr lang="hu-HU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 descr="Képtalálat a következőre: „elte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49858" y="0"/>
            <a:ext cx="644433" cy="52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Képtalálat a következőre: „magyar tudományos akadémia logó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5278" y="-1"/>
            <a:ext cx="600891" cy="52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83914" y="522515"/>
            <a:ext cx="708086" cy="500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15278" y="521043"/>
            <a:ext cx="668636" cy="49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ép 30">
            <a:extLst>
              <a:ext uri="{FF2B5EF4-FFF2-40B4-BE49-F238E27FC236}">
                <a16:creationId xmlns:a16="http://schemas.microsoft.com/office/drawing/2014/main" id="{ECF30C34-B88C-458F-A5DD-40383A0663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603" y="4997424"/>
            <a:ext cx="1254207" cy="1512794"/>
          </a:xfrm>
          <a:prstGeom prst="rect">
            <a:avLst/>
          </a:prstGeom>
        </p:spPr>
      </p:pic>
      <p:sp>
        <p:nvSpPr>
          <p:cNvPr id="189" name="Google Shape;189;p9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hu-HU" sz="1100"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32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Xinjiang</a:t>
            </a:r>
            <a:endParaRPr sz="32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3BA67D1-7F45-4B2A-9E1F-48BFD70B4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0" t="40538" r="-1"/>
          <a:stretch/>
        </p:blipFill>
        <p:spPr>
          <a:xfrm>
            <a:off x="-96754" y="898583"/>
            <a:ext cx="8264190" cy="4000500"/>
          </a:xfrm>
          <a:prstGeom prst="rect">
            <a:avLst/>
          </a:prstGeo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F3862A07-C154-4393-BDBC-BE64FA29AEC7}"/>
              </a:ext>
            </a:extLst>
          </p:cNvPr>
          <p:cNvSpPr/>
          <p:nvPr/>
        </p:nvSpPr>
        <p:spPr>
          <a:xfrm>
            <a:off x="4800600" y="2551828"/>
            <a:ext cx="962025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3CACED1D-8A48-46E5-9448-89C04DD4D680}"/>
              </a:ext>
            </a:extLst>
          </p:cNvPr>
          <p:cNvSpPr/>
          <p:nvPr/>
        </p:nvSpPr>
        <p:spPr>
          <a:xfrm>
            <a:off x="3483107" y="4325150"/>
            <a:ext cx="907882" cy="413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Ellipszis 15">
            <a:extLst>
              <a:ext uri="{FF2B5EF4-FFF2-40B4-BE49-F238E27FC236}">
                <a16:creationId xmlns:a16="http://schemas.microsoft.com/office/drawing/2014/main" id="{D3045A6B-7965-466D-8FB0-754BF26EE543}"/>
              </a:ext>
            </a:extLst>
          </p:cNvPr>
          <p:cNvSpPr/>
          <p:nvPr/>
        </p:nvSpPr>
        <p:spPr>
          <a:xfrm>
            <a:off x="3038475" y="4174932"/>
            <a:ext cx="1371600" cy="2322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40E64E91-DA7C-4331-804C-A27B16775007}"/>
              </a:ext>
            </a:extLst>
          </p:cNvPr>
          <p:cNvSpPr/>
          <p:nvPr/>
        </p:nvSpPr>
        <p:spPr>
          <a:xfrm>
            <a:off x="4955452" y="3224429"/>
            <a:ext cx="1123950" cy="4703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0A4B2CF-877E-4F46-BF99-ABD6E6DE0E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001" r="89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02" y="1074512"/>
            <a:ext cx="1530831" cy="2333237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F181973-E4AA-401B-A473-E46F1BB968B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9" b="100000" l="4531" r="95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54" y="4997424"/>
            <a:ext cx="1659969" cy="182292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A5772371-7D30-46AE-BA8F-E9DD8D99B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92" b="89868" l="9910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50" y="2548165"/>
            <a:ext cx="2114550" cy="2162175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56E10E77-7203-421C-B942-EBC7447CE5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76" b="96407" l="131" r="99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76" y="4905878"/>
            <a:ext cx="1891930" cy="2044176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E13AE435-F72D-4194-B1F0-A819E40B0B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4" b="99725" l="5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93" y="4899083"/>
            <a:ext cx="2861548" cy="1731237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0EF142CA-2D98-49FE-B71A-729F103D8443}"/>
              </a:ext>
            </a:extLst>
          </p:cNvPr>
          <p:cNvSpPr txBox="1"/>
          <p:nvPr/>
        </p:nvSpPr>
        <p:spPr>
          <a:xfrm>
            <a:off x="227828" y="6525962"/>
            <a:ext cx="3057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新疆维吾尔自治区博物馆</a:t>
            </a:r>
            <a:r>
              <a:rPr lang="hu-HU" sz="1100" dirty="0"/>
              <a:t>–</a:t>
            </a:r>
            <a:r>
              <a:rPr lang="zh-CN" altLang="en-US" sz="1100" dirty="0"/>
              <a:t>新疆文物考古研究所</a:t>
            </a:r>
            <a:r>
              <a:rPr lang="hu-HU" altLang="zh-CN" sz="1100" dirty="0"/>
              <a:t> </a:t>
            </a:r>
            <a:r>
              <a:rPr lang="hu-HU" sz="1100" dirty="0"/>
              <a:t>2001.</a:t>
            </a:r>
            <a:endParaRPr lang="en-GB" sz="1100" dirty="0"/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DB5CCC84-1F8A-4293-86D7-D2938F5C4A08}"/>
              </a:ext>
            </a:extLst>
          </p:cNvPr>
          <p:cNvSpPr txBox="1"/>
          <p:nvPr/>
        </p:nvSpPr>
        <p:spPr>
          <a:xfrm>
            <a:off x="9179238" y="6525962"/>
            <a:ext cx="3057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新疆维吾尔自治区博物馆</a:t>
            </a:r>
            <a:r>
              <a:rPr lang="hu-HU" sz="1100" dirty="0"/>
              <a:t>–</a:t>
            </a:r>
            <a:r>
              <a:rPr lang="zh-CN" altLang="en-US" sz="1100" dirty="0"/>
              <a:t>新疆文物考古研究所</a:t>
            </a:r>
            <a:r>
              <a:rPr lang="hu-HU" altLang="zh-CN" sz="1100" dirty="0"/>
              <a:t> </a:t>
            </a:r>
            <a:r>
              <a:rPr lang="hu-HU" sz="1100" dirty="0"/>
              <a:t>2001.</a:t>
            </a:r>
            <a:endParaRPr lang="en-GB" sz="1100" dirty="0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F3055B99-0665-4706-B6D3-BFA3E7E1C5E4}"/>
              </a:ext>
            </a:extLst>
          </p:cNvPr>
          <p:cNvSpPr txBox="1"/>
          <p:nvPr/>
        </p:nvSpPr>
        <p:spPr>
          <a:xfrm>
            <a:off x="10503311" y="4388072"/>
            <a:ext cx="6376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0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新疆文物考古研究所</a:t>
            </a:r>
            <a:r>
              <a:rPr lang="zh-CN" sz="1000">
                <a:effectLst/>
                <a:ea typeface="Times New Roman" panose="02020603050405020304" pitchFamily="18" charset="0"/>
              </a:rPr>
              <a:t> </a:t>
            </a:r>
            <a:r>
              <a:rPr lang="en-GB" sz="100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2002</a:t>
            </a:r>
            <a:endParaRPr lang="hu-HU" sz="1000" dirty="0"/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4CC185BC-F06D-463B-9A43-2028A5A1E57F}"/>
              </a:ext>
            </a:extLst>
          </p:cNvPr>
          <p:cNvSpPr txBox="1"/>
          <p:nvPr/>
        </p:nvSpPr>
        <p:spPr>
          <a:xfrm>
            <a:off x="8168285" y="3349186"/>
            <a:ext cx="40680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新</a:t>
            </a:r>
            <a:r>
              <a:rPr lang="zh-CN" sz="1000" dirty="0">
                <a:effectLst/>
                <a:ea typeface="Times New Roman" panose="02020603050405020304" pitchFamily="18" charset="0"/>
              </a:rPr>
              <a:t> </a:t>
            </a:r>
            <a:r>
              <a:rPr lang="zh-CN" sz="1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疆楼兰考古队</a:t>
            </a:r>
            <a:r>
              <a:rPr lang="en-GB" sz="10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1988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309786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9B87191-2FFB-43A0-A791-EFDEA519C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" t="17640"/>
          <a:stretch/>
        </p:blipFill>
        <p:spPr>
          <a:xfrm>
            <a:off x="-371448" y="967019"/>
            <a:ext cx="12655432" cy="741657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3A3DB4C-135E-4062-924D-544314972779}"/>
              </a:ext>
            </a:extLst>
          </p:cNvPr>
          <p:cNvSpPr txBox="1"/>
          <p:nvPr/>
        </p:nvSpPr>
        <p:spPr>
          <a:xfrm>
            <a:off x="-78828" y="6595637"/>
            <a:ext cx="13348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/>
              <a:t>©</a:t>
            </a:r>
            <a:r>
              <a:rPr lang="hu-HU" sz="900" dirty="0" err="1"/>
              <a:t>Baptiste</a:t>
            </a:r>
            <a:r>
              <a:rPr lang="hu-HU" sz="900" dirty="0"/>
              <a:t> </a:t>
            </a:r>
            <a:r>
              <a:rPr lang="hu-HU" sz="900" dirty="0" err="1"/>
              <a:t>Pradier</a:t>
            </a:r>
            <a:endParaRPr lang="hu-HU" sz="9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978270F-C800-4785-95B3-14F9DF259B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61" y="3161836"/>
            <a:ext cx="1039372" cy="1228725"/>
          </a:xfrm>
          <a:prstGeom prst="rect">
            <a:avLst/>
          </a:prstGeom>
        </p:spPr>
      </p:pic>
      <p:pic>
        <p:nvPicPr>
          <p:cNvPr id="8" name="Google Shape;158;p6">
            <a:extLst>
              <a:ext uri="{FF2B5EF4-FFF2-40B4-BE49-F238E27FC236}">
                <a16:creationId xmlns:a16="http://schemas.microsoft.com/office/drawing/2014/main" id="{88DB966E-6F47-4C1A-8BC2-55992C3B56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6638" y="917178"/>
            <a:ext cx="1117917" cy="127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3B27A19-7B92-4D49-9BDB-970373519E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3" b="84444" l="25000" r="80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6881" r="18920" b="16630"/>
          <a:stretch/>
        </p:blipFill>
        <p:spPr>
          <a:xfrm>
            <a:off x="10994084" y="1914585"/>
            <a:ext cx="1450041" cy="124398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31DF4E1-3362-4F4E-9EF0-8C1E826B07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98" b="89882" l="1810" r="89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325" y="1598024"/>
            <a:ext cx="1584236" cy="206882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EEE7FF9-E4BA-48BA-A031-B16A6DF159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2" b="100000" l="1000" r="51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95" y="3602447"/>
            <a:ext cx="2657816" cy="2069775"/>
          </a:xfrm>
          <a:prstGeom prst="rect">
            <a:avLst/>
          </a:prstGeom>
        </p:spPr>
      </p:pic>
      <p:pic>
        <p:nvPicPr>
          <p:cNvPr id="14" name="Google Shape;154;p6">
            <a:extLst>
              <a:ext uri="{FF2B5EF4-FFF2-40B4-BE49-F238E27FC236}">
                <a16:creationId xmlns:a16="http://schemas.microsoft.com/office/drawing/2014/main" id="{D481D146-BDA5-4732-BDF4-B8BDFF5671D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27438" y="768707"/>
            <a:ext cx="3657660" cy="165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5;p6">
            <a:extLst>
              <a:ext uri="{FF2B5EF4-FFF2-40B4-BE49-F238E27FC236}">
                <a16:creationId xmlns:a16="http://schemas.microsoft.com/office/drawing/2014/main" id="{0C6B798B-F29D-42BF-8856-1E4A4570848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0985" y="827186"/>
            <a:ext cx="1743685" cy="245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65;p6">
            <a:extLst>
              <a:ext uri="{FF2B5EF4-FFF2-40B4-BE49-F238E27FC236}">
                <a16:creationId xmlns:a16="http://schemas.microsoft.com/office/drawing/2014/main" id="{72BE4644-3961-493F-96F2-13A05DCA713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18356" y="3158568"/>
            <a:ext cx="2799390" cy="218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A343CC26-02D4-4079-B26E-633DFFE1BD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9" l="15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93" y="2866295"/>
            <a:ext cx="1125341" cy="932381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17B2689-D105-4BE8-A9C5-0718759DBE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1" b="98383" l="9792" r="89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462" y="1808617"/>
            <a:ext cx="904427" cy="1162594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DE593236-240F-4DBA-9950-9E28A93A22C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29" y="2691783"/>
            <a:ext cx="819866" cy="1084416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8AE436E-C9BA-4E14-859C-755CAB0B0C6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4" y="4008229"/>
            <a:ext cx="2055627" cy="1541720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5A80BB8B-E8C1-4E90-BC8E-D504D4A14CE1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14" y="4332326"/>
            <a:ext cx="1115563" cy="931506"/>
          </a:xfrm>
          <a:prstGeom prst="rect">
            <a:avLst/>
          </a:prstGeom>
        </p:spPr>
      </p:pic>
      <p:sp>
        <p:nvSpPr>
          <p:cNvPr id="29" name="Lekerekített téglalap 2">
            <a:extLst>
              <a:ext uri="{FF2B5EF4-FFF2-40B4-BE49-F238E27FC236}">
                <a16:creationId xmlns:a16="http://schemas.microsoft.com/office/drawing/2014/main" id="{03922EA8-36F7-45ED-A58B-BDA16854C6C2}"/>
              </a:ext>
            </a:extLst>
          </p:cNvPr>
          <p:cNvSpPr/>
          <p:nvPr/>
        </p:nvSpPr>
        <p:spPr>
          <a:xfrm>
            <a:off x="3953814" y="6215058"/>
            <a:ext cx="1846786" cy="642942"/>
          </a:xfrm>
          <a:prstGeom prst="roundRect">
            <a:avLst/>
          </a:prstGeom>
          <a:solidFill>
            <a:srgbClr val="DEB79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solidFill>
                  <a:schemeClr val="tx1"/>
                </a:solidFill>
              </a:rPr>
              <a:t>Early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sites</a:t>
            </a:r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sz="1400" dirty="0" err="1">
                <a:solidFill>
                  <a:schemeClr val="tx1"/>
                </a:solidFill>
              </a:rPr>
              <a:t>Pre-First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centuries</a:t>
            </a:r>
            <a:r>
              <a:rPr lang="hu-HU" sz="1400" dirty="0">
                <a:solidFill>
                  <a:schemeClr val="tx1"/>
                </a:solidFill>
              </a:rPr>
              <a:t> AD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0" name="Lekerekített téglalap 2">
            <a:extLst>
              <a:ext uri="{FF2B5EF4-FFF2-40B4-BE49-F238E27FC236}">
                <a16:creationId xmlns:a16="http://schemas.microsoft.com/office/drawing/2014/main" id="{29620E32-9844-46CF-82E1-C02B168900F9}"/>
              </a:ext>
            </a:extLst>
          </p:cNvPr>
          <p:cNvSpPr/>
          <p:nvPr/>
        </p:nvSpPr>
        <p:spPr>
          <a:xfrm>
            <a:off x="6884380" y="6012077"/>
            <a:ext cx="1846786" cy="845923"/>
          </a:xfrm>
          <a:prstGeom prst="roundRect">
            <a:avLst/>
          </a:prstGeom>
          <a:solidFill>
            <a:srgbClr val="DEB79B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>
                <a:solidFill>
                  <a:schemeClr val="tx1"/>
                </a:solidFill>
              </a:rPr>
              <a:t>Later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Sites</a:t>
            </a:r>
            <a:endParaRPr lang="hu-HU" dirty="0">
              <a:solidFill>
                <a:schemeClr val="tx1"/>
              </a:solidFill>
            </a:endParaRPr>
          </a:p>
          <a:p>
            <a:pPr algn="ctr"/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sz="1400" dirty="0">
                <a:solidFill>
                  <a:schemeClr val="tx1"/>
                </a:solidFill>
              </a:rPr>
              <a:t>Post-</a:t>
            </a:r>
            <a:r>
              <a:rPr lang="hu-HU" sz="1400" dirty="0" err="1">
                <a:solidFill>
                  <a:schemeClr val="tx1"/>
                </a:solidFill>
              </a:rPr>
              <a:t>First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centuries</a:t>
            </a:r>
            <a:r>
              <a:rPr lang="hu-HU" sz="1400" dirty="0">
                <a:solidFill>
                  <a:schemeClr val="tx1"/>
                </a:solidFill>
              </a:rPr>
              <a:t> AD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1" name="Google Shape;189;p9">
            <a:extLst>
              <a:ext uri="{FF2B5EF4-FFF2-40B4-BE49-F238E27FC236}">
                <a16:creationId xmlns:a16="http://schemas.microsoft.com/office/drawing/2014/main" id="{30E1CBCD-B26F-4AD5-B4B3-238D72BF9B99}"/>
              </a:ext>
            </a:extLst>
          </p:cNvPr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9">
            <a:extLst>
              <a:ext uri="{FF2B5EF4-FFF2-40B4-BE49-F238E27FC236}">
                <a16:creationId xmlns:a16="http://schemas.microsoft.com/office/drawing/2014/main" id="{BE501672-F14D-4E35-B492-59B222140707}"/>
              </a:ext>
            </a:extLst>
          </p:cNvPr>
          <p:cNvSpPr txBox="1"/>
          <p:nvPr/>
        </p:nvSpPr>
        <p:spPr>
          <a:xfrm>
            <a:off x="1904875" y="40505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hu-HU" sz="1100"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3200" b="1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outheast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Asia</a:t>
            </a:r>
            <a:endParaRPr lang="en-US" sz="32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5" name="Google Shape;278;p12">
            <a:extLst>
              <a:ext uri="{FF2B5EF4-FFF2-40B4-BE49-F238E27FC236}">
                <a16:creationId xmlns:a16="http://schemas.microsoft.com/office/drawing/2014/main" id="{35DF6391-6673-4534-B171-313D3C107184}"/>
              </a:ext>
            </a:extLst>
          </p:cNvPr>
          <p:cNvSpPr txBox="1"/>
          <p:nvPr/>
        </p:nvSpPr>
        <p:spPr>
          <a:xfrm>
            <a:off x="4252827" y="2666620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Borell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2014 </a:t>
            </a: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8;p12">
            <a:extLst>
              <a:ext uri="{FF2B5EF4-FFF2-40B4-BE49-F238E27FC236}">
                <a16:creationId xmlns:a16="http://schemas.microsoft.com/office/drawing/2014/main" id="{C16651EF-52E8-4C30-9025-3D3AAB6D146D}"/>
              </a:ext>
            </a:extLst>
          </p:cNvPr>
          <p:cNvSpPr txBox="1"/>
          <p:nvPr/>
        </p:nvSpPr>
        <p:spPr>
          <a:xfrm>
            <a:off x="3727325" y="1020397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Borell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2015; 2019.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78;p12">
            <a:extLst>
              <a:ext uri="{FF2B5EF4-FFF2-40B4-BE49-F238E27FC236}">
                <a16:creationId xmlns:a16="http://schemas.microsoft.com/office/drawing/2014/main" id="{305D37F2-1D03-4F76-BDAA-6684380166C1}"/>
              </a:ext>
            </a:extLst>
          </p:cNvPr>
          <p:cNvSpPr txBox="1"/>
          <p:nvPr/>
        </p:nvSpPr>
        <p:spPr>
          <a:xfrm>
            <a:off x="11256338" y="978880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Borell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2014.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78;p12">
            <a:extLst>
              <a:ext uri="{FF2B5EF4-FFF2-40B4-BE49-F238E27FC236}">
                <a16:creationId xmlns:a16="http://schemas.microsoft.com/office/drawing/2014/main" id="{5964D927-036B-4B30-89EA-96308D515A17}"/>
              </a:ext>
            </a:extLst>
          </p:cNvPr>
          <p:cNvSpPr txBox="1"/>
          <p:nvPr/>
        </p:nvSpPr>
        <p:spPr>
          <a:xfrm>
            <a:off x="4936111" y="3769104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Dussubieux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79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3004776" y="1729058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excavated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12" name="Google Shape;212;p10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IV. Observations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7" name="Google Shape;217;p10"/>
          <p:cNvGrpSpPr/>
          <p:nvPr/>
        </p:nvGrpSpPr>
        <p:grpSpPr>
          <a:xfrm>
            <a:off x="3233711" y="974195"/>
            <a:ext cx="2287019" cy="653531"/>
            <a:chOff x="586" y="0"/>
            <a:chExt cx="2287019" cy="653531"/>
          </a:xfrm>
        </p:grpSpPr>
        <p:sp>
          <p:nvSpPr>
            <p:cNvPr id="218" name="Google Shape;218;p10"/>
            <p:cNvSpPr/>
            <p:nvPr/>
          </p:nvSpPr>
          <p:spPr>
            <a:xfrm>
              <a:off x="586" y="0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0"/>
            <p:cNvSpPr txBox="1"/>
            <p:nvPr/>
          </p:nvSpPr>
          <p:spPr>
            <a:xfrm>
              <a:off x="586" y="38282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800" b="1" i="0" u="none" strike="noStrike" cap="none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China</a:t>
              </a:r>
              <a:endParaRPr sz="28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0"/>
          <p:cNvGrpSpPr/>
          <p:nvPr/>
        </p:nvGrpSpPr>
        <p:grpSpPr>
          <a:xfrm>
            <a:off x="6470446" y="1049419"/>
            <a:ext cx="2287019" cy="660144"/>
            <a:chOff x="2609353" y="-871552"/>
            <a:chExt cx="2287019" cy="660144"/>
          </a:xfrm>
        </p:grpSpPr>
        <p:sp>
          <p:nvSpPr>
            <p:cNvPr id="221" name="Google Shape;221;p10"/>
            <p:cNvSpPr/>
            <p:nvPr/>
          </p:nvSpPr>
          <p:spPr>
            <a:xfrm>
              <a:off x="2609353" y="-864939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 txBox="1"/>
            <p:nvPr/>
          </p:nvSpPr>
          <p:spPr>
            <a:xfrm>
              <a:off x="2609353" y="-871552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hu-HU" sz="2400" b="1" i="0" u="none" strike="noStrike" cap="none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Southeast </a:t>
              </a:r>
              <a:r>
                <a:rPr lang="hu-HU" sz="2400" b="1" i="0" u="none" strike="noStrike" cap="none" dirty="0" err="1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Calibri"/>
                  <a:cs typeface="Calibri"/>
                  <a:sym typeface="Calibri"/>
                </a:rPr>
                <a:t>Asia</a:t>
              </a:r>
              <a:endParaRPr sz="2400" b="1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232;p10">
            <a:extLst>
              <a:ext uri="{FF2B5EF4-FFF2-40B4-BE49-F238E27FC236}">
                <a16:creationId xmlns:a16="http://schemas.microsoft.com/office/drawing/2014/main" id="{231EBD5D-9E9D-4AC9-977C-66FE8F040275}"/>
              </a:ext>
            </a:extLst>
          </p:cNvPr>
          <p:cNvGrpSpPr/>
          <p:nvPr/>
        </p:nvGrpSpPr>
        <p:grpSpPr>
          <a:xfrm>
            <a:off x="80513" y="1550804"/>
            <a:ext cx="1550808" cy="766658"/>
            <a:chOff x="414797" y="381723"/>
            <a:chExt cx="775033" cy="1227539"/>
          </a:xfrm>
        </p:grpSpPr>
        <p:sp>
          <p:nvSpPr>
            <p:cNvPr id="49" name="Google Shape;233;p10">
              <a:extLst>
                <a:ext uri="{FF2B5EF4-FFF2-40B4-BE49-F238E27FC236}">
                  <a16:creationId xmlns:a16="http://schemas.microsoft.com/office/drawing/2014/main" id="{298F490E-AF6E-46B6-B630-5F2002C3A1FB}"/>
                </a:ext>
              </a:extLst>
            </p:cNvPr>
            <p:cNvSpPr/>
            <p:nvPr/>
          </p:nvSpPr>
          <p:spPr>
            <a:xfrm>
              <a:off x="456892" y="381723"/>
              <a:ext cx="712917" cy="122753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34;p10">
              <a:extLst>
                <a:ext uri="{FF2B5EF4-FFF2-40B4-BE49-F238E27FC236}">
                  <a16:creationId xmlns:a16="http://schemas.microsoft.com/office/drawing/2014/main" id="{79BC55E8-1774-4DBC-A630-965123D0D6F9}"/>
                </a:ext>
              </a:extLst>
            </p:cNvPr>
            <p:cNvSpPr txBox="1"/>
            <p:nvPr/>
          </p:nvSpPr>
          <p:spPr>
            <a:xfrm>
              <a:off x="414797" y="604853"/>
              <a:ext cx="775033" cy="5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Context</a:t>
              </a:r>
              <a:endParaRPr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232;p10">
            <a:extLst>
              <a:ext uri="{FF2B5EF4-FFF2-40B4-BE49-F238E27FC236}">
                <a16:creationId xmlns:a16="http://schemas.microsoft.com/office/drawing/2014/main" id="{4EA5B67C-1BB4-423B-AC15-67AB02ABF10A}"/>
              </a:ext>
            </a:extLst>
          </p:cNvPr>
          <p:cNvGrpSpPr/>
          <p:nvPr/>
        </p:nvGrpSpPr>
        <p:grpSpPr>
          <a:xfrm>
            <a:off x="80513" y="2430523"/>
            <a:ext cx="1550808" cy="766658"/>
            <a:chOff x="403760" y="392608"/>
            <a:chExt cx="775033" cy="1227539"/>
          </a:xfrm>
        </p:grpSpPr>
        <p:sp>
          <p:nvSpPr>
            <p:cNvPr id="56" name="Google Shape;233;p10">
              <a:extLst>
                <a:ext uri="{FF2B5EF4-FFF2-40B4-BE49-F238E27FC236}">
                  <a16:creationId xmlns:a16="http://schemas.microsoft.com/office/drawing/2014/main" id="{6C816E7E-4D1B-474A-A884-079606FB62F7}"/>
                </a:ext>
              </a:extLst>
            </p:cNvPr>
            <p:cNvSpPr/>
            <p:nvPr/>
          </p:nvSpPr>
          <p:spPr>
            <a:xfrm>
              <a:off x="454839" y="392608"/>
              <a:ext cx="712917" cy="122753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34;p10">
              <a:extLst>
                <a:ext uri="{FF2B5EF4-FFF2-40B4-BE49-F238E27FC236}">
                  <a16:creationId xmlns:a16="http://schemas.microsoft.com/office/drawing/2014/main" id="{86FD6446-5FDB-4025-89C2-29161CD43F8D}"/>
                </a:ext>
              </a:extLst>
            </p:cNvPr>
            <p:cNvSpPr txBox="1"/>
            <p:nvPr/>
          </p:nvSpPr>
          <p:spPr>
            <a:xfrm>
              <a:off x="403760" y="781821"/>
              <a:ext cx="775033" cy="5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</a:t>
              </a:r>
              <a:r>
                <a:rPr lang="hu-HU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</a:t>
              </a: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sites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232;p10">
            <a:extLst>
              <a:ext uri="{FF2B5EF4-FFF2-40B4-BE49-F238E27FC236}">
                <a16:creationId xmlns:a16="http://schemas.microsoft.com/office/drawing/2014/main" id="{9CEA316E-0659-4304-9E4B-B557D39D16F1}"/>
              </a:ext>
            </a:extLst>
          </p:cNvPr>
          <p:cNvGrpSpPr/>
          <p:nvPr/>
        </p:nvGrpSpPr>
        <p:grpSpPr>
          <a:xfrm>
            <a:off x="130476" y="3340696"/>
            <a:ext cx="1550808" cy="766658"/>
            <a:chOff x="414797" y="381723"/>
            <a:chExt cx="775033" cy="1227539"/>
          </a:xfrm>
        </p:grpSpPr>
        <p:sp>
          <p:nvSpPr>
            <p:cNvPr id="59" name="Google Shape;233;p10">
              <a:extLst>
                <a:ext uri="{FF2B5EF4-FFF2-40B4-BE49-F238E27FC236}">
                  <a16:creationId xmlns:a16="http://schemas.microsoft.com/office/drawing/2014/main" id="{E310F3F3-3053-4812-AE8C-C9E1F85F0E44}"/>
                </a:ext>
              </a:extLst>
            </p:cNvPr>
            <p:cNvSpPr/>
            <p:nvPr/>
          </p:nvSpPr>
          <p:spPr>
            <a:xfrm>
              <a:off x="456892" y="381723"/>
              <a:ext cx="712917" cy="122753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34;p10">
              <a:extLst>
                <a:ext uri="{FF2B5EF4-FFF2-40B4-BE49-F238E27FC236}">
                  <a16:creationId xmlns:a16="http://schemas.microsoft.com/office/drawing/2014/main" id="{BC234B9F-28EB-4B2A-84EA-283035CAC5AF}"/>
                </a:ext>
              </a:extLst>
            </p:cNvPr>
            <p:cNvSpPr txBox="1"/>
            <p:nvPr/>
          </p:nvSpPr>
          <p:spPr>
            <a:xfrm>
              <a:off x="414797" y="604853"/>
              <a:ext cx="775033" cy="5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</a:t>
              </a:r>
              <a:r>
                <a:rPr lang="hu-HU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</a:t>
              </a: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sites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232;p10">
            <a:extLst>
              <a:ext uri="{FF2B5EF4-FFF2-40B4-BE49-F238E27FC236}">
                <a16:creationId xmlns:a16="http://schemas.microsoft.com/office/drawing/2014/main" id="{A4A8283A-708A-491C-9E56-39B493D418B8}"/>
              </a:ext>
            </a:extLst>
          </p:cNvPr>
          <p:cNvGrpSpPr/>
          <p:nvPr/>
        </p:nvGrpSpPr>
        <p:grpSpPr>
          <a:xfrm>
            <a:off x="120574" y="4210191"/>
            <a:ext cx="1550808" cy="766658"/>
            <a:chOff x="405257" y="381723"/>
            <a:chExt cx="775033" cy="1227539"/>
          </a:xfrm>
        </p:grpSpPr>
        <p:sp>
          <p:nvSpPr>
            <p:cNvPr id="62" name="Google Shape;233;p10">
              <a:extLst>
                <a:ext uri="{FF2B5EF4-FFF2-40B4-BE49-F238E27FC236}">
                  <a16:creationId xmlns:a16="http://schemas.microsoft.com/office/drawing/2014/main" id="{291E3958-4A83-42CE-BE66-D69662926632}"/>
                </a:ext>
              </a:extLst>
            </p:cNvPr>
            <p:cNvSpPr/>
            <p:nvPr/>
          </p:nvSpPr>
          <p:spPr>
            <a:xfrm>
              <a:off x="456892" y="381723"/>
              <a:ext cx="712917" cy="122753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34;p10">
              <a:extLst>
                <a:ext uri="{FF2B5EF4-FFF2-40B4-BE49-F238E27FC236}">
                  <a16:creationId xmlns:a16="http://schemas.microsoft.com/office/drawing/2014/main" id="{E6C00771-89C8-4D12-BE99-2DC05765D18D}"/>
                </a:ext>
              </a:extLst>
            </p:cNvPr>
            <p:cNvSpPr txBox="1"/>
            <p:nvPr/>
          </p:nvSpPr>
          <p:spPr>
            <a:xfrm>
              <a:off x="405257" y="715000"/>
              <a:ext cx="775033" cy="5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Number</a:t>
              </a:r>
              <a:r>
                <a:rPr lang="hu-HU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</a:t>
              </a: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materials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232;p10">
            <a:extLst>
              <a:ext uri="{FF2B5EF4-FFF2-40B4-BE49-F238E27FC236}">
                <a16:creationId xmlns:a16="http://schemas.microsoft.com/office/drawing/2014/main" id="{F182BE8F-6770-4CC2-B30E-C086D460AB98}"/>
              </a:ext>
            </a:extLst>
          </p:cNvPr>
          <p:cNvGrpSpPr/>
          <p:nvPr/>
        </p:nvGrpSpPr>
        <p:grpSpPr>
          <a:xfrm>
            <a:off x="172707" y="5123945"/>
            <a:ext cx="1550809" cy="766658"/>
            <a:chOff x="414797" y="381761"/>
            <a:chExt cx="775033" cy="1227539"/>
          </a:xfrm>
        </p:grpSpPr>
        <p:sp>
          <p:nvSpPr>
            <p:cNvPr id="65" name="Google Shape;233;p10">
              <a:extLst>
                <a:ext uri="{FF2B5EF4-FFF2-40B4-BE49-F238E27FC236}">
                  <a16:creationId xmlns:a16="http://schemas.microsoft.com/office/drawing/2014/main" id="{DF6D8602-85D7-4234-93DA-48114602D18B}"/>
                </a:ext>
              </a:extLst>
            </p:cNvPr>
            <p:cNvSpPr/>
            <p:nvPr/>
          </p:nvSpPr>
          <p:spPr>
            <a:xfrm>
              <a:off x="434818" y="381761"/>
              <a:ext cx="712917" cy="122753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34;p10">
              <a:extLst>
                <a:ext uri="{FF2B5EF4-FFF2-40B4-BE49-F238E27FC236}">
                  <a16:creationId xmlns:a16="http://schemas.microsoft.com/office/drawing/2014/main" id="{2A6F8C7A-384A-4D69-9000-221DEBFBD68B}"/>
                </a:ext>
              </a:extLst>
            </p:cNvPr>
            <p:cNvSpPr txBox="1"/>
            <p:nvPr/>
          </p:nvSpPr>
          <p:spPr>
            <a:xfrm>
              <a:off x="414797" y="693269"/>
              <a:ext cx="775033" cy="5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Type</a:t>
              </a:r>
              <a:r>
                <a:rPr lang="hu-HU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</a:t>
              </a:r>
              <a:r>
                <a:rPr lang="hu-HU" sz="2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materials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232;p10">
            <a:extLst>
              <a:ext uri="{FF2B5EF4-FFF2-40B4-BE49-F238E27FC236}">
                <a16:creationId xmlns:a16="http://schemas.microsoft.com/office/drawing/2014/main" id="{D1A88830-C5D2-42C8-8B34-153EE538B181}"/>
              </a:ext>
            </a:extLst>
          </p:cNvPr>
          <p:cNvGrpSpPr/>
          <p:nvPr/>
        </p:nvGrpSpPr>
        <p:grpSpPr>
          <a:xfrm>
            <a:off x="182720" y="6013048"/>
            <a:ext cx="1550808" cy="766658"/>
            <a:chOff x="414797" y="381761"/>
            <a:chExt cx="775033" cy="1227539"/>
          </a:xfrm>
        </p:grpSpPr>
        <p:sp>
          <p:nvSpPr>
            <p:cNvPr id="70" name="Google Shape;233;p10">
              <a:extLst>
                <a:ext uri="{FF2B5EF4-FFF2-40B4-BE49-F238E27FC236}">
                  <a16:creationId xmlns:a16="http://schemas.microsoft.com/office/drawing/2014/main" id="{15797F18-C870-4AF7-A2A1-AC5BD055633D}"/>
                </a:ext>
              </a:extLst>
            </p:cNvPr>
            <p:cNvSpPr/>
            <p:nvPr/>
          </p:nvSpPr>
          <p:spPr>
            <a:xfrm>
              <a:off x="434818" y="381761"/>
              <a:ext cx="712917" cy="122753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34;p10">
              <a:extLst>
                <a:ext uri="{FF2B5EF4-FFF2-40B4-BE49-F238E27FC236}">
                  <a16:creationId xmlns:a16="http://schemas.microsoft.com/office/drawing/2014/main" id="{28AE8493-1791-4BCA-BC06-687AE8549AAA}"/>
                </a:ext>
              </a:extLst>
            </p:cNvPr>
            <p:cNvSpPr txBox="1"/>
            <p:nvPr/>
          </p:nvSpPr>
          <p:spPr>
            <a:xfrm>
              <a:off x="414797" y="693269"/>
              <a:ext cx="775033" cy="5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Date</a:t>
              </a:r>
              <a:r>
                <a:rPr lang="hu-HU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of </a:t>
              </a:r>
              <a:r>
                <a:rPr lang="hu-HU" sz="2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materials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209;p10">
            <a:extLst>
              <a:ext uri="{FF2B5EF4-FFF2-40B4-BE49-F238E27FC236}">
                <a16:creationId xmlns:a16="http://schemas.microsoft.com/office/drawing/2014/main" id="{0B7677AA-E823-4760-AF56-9FB4D25295EC}"/>
              </a:ext>
            </a:extLst>
          </p:cNvPr>
          <p:cNvSpPr txBox="1"/>
          <p:nvPr/>
        </p:nvSpPr>
        <p:spPr>
          <a:xfrm>
            <a:off x="3004776" y="3491406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graves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88" name="Google Shape;209;p10">
            <a:extLst>
              <a:ext uri="{FF2B5EF4-FFF2-40B4-BE49-F238E27FC236}">
                <a16:creationId xmlns:a16="http://schemas.microsoft.com/office/drawing/2014/main" id="{E5CDAE2E-DCCA-4CC4-ADF0-F709399289CD}"/>
              </a:ext>
            </a:extLst>
          </p:cNvPr>
          <p:cNvSpPr txBox="1"/>
          <p:nvPr/>
        </p:nvSpPr>
        <p:spPr>
          <a:xfrm>
            <a:off x="3004776" y="2581233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endParaRPr lang="hu-HU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209;p10">
            <a:extLst>
              <a:ext uri="{FF2B5EF4-FFF2-40B4-BE49-F238E27FC236}">
                <a16:creationId xmlns:a16="http://schemas.microsoft.com/office/drawing/2014/main" id="{70F35B30-02FD-43F5-AAED-05316D09515B}"/>
              </a:ext>
            </a:extLst>
          </p:cNvPr>
          <p:cNvSpPr txBox="1"/>
          <p:nvPr/>
        </p:nvSpPr>
        <p:spPr>
          <a:xfrm>
            <a:off x="3004776" y="4297914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entries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2" name="Google Shape;209;p10">
            <a:extLst>
              <a:ext uri="{FF2B5EF4-FFF2-40B4-BE49-F238E27FC236}">
                <a16:creationId xmlns:a16="http://schemas.microsoft.com/office/drawing/2014/main" id="{43774693-B8D5-46EC-A846-A0DBCE8CB483}"/>
              </a:ext>
            </a:extLst>
          </p:cNvPr>
          <p:cNvSpPr txBox="1"/>
          <p:nvPr/>
        </p:nvSpPr>
        <p:spPr>
          <a:xfrm>
            <a:off x="6315075" y="5217453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diverse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3" name="Google Shape;209;p10">
            <a:extLst>
              <a:ext uri="{FF2B5EF4-FFF2-40B4-BE49-F238E27FC236}">
                <a16:creationId xmlns:a16="http://schemas.microsoft.com/office/drawing/2014/main" id="{4D5E7D8E-7B46-4778-BFBE-9B819A7E1CB5}"/>
              </a:ext>
            </a:extLst>
          </p:cNvPr>
          <p:cNvSpPr txBox="1"/>
          <p:nvPr/>
        </p:nvSpPr>
        <p:spPr>
          <a:xfrm>
            <a:off x="3004775" y="5274655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unified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4" name="Google Shape;209;p10">
            <a:extLst>
              <a:ext uri="{FF2B5EF4-FFF2-40B4-BE49-F238E27FC236}">
                <a16:creationId xmlns:a16="http://schemas.microsoft.com/office/drawing/2014/main" id="{31E4EB9D-AD52-48D4-97D3-7571958CCC63}"/>
              </a:ext>
            </a:extLst>
          </p:cNvPr>
          <p:cNvSpPr txBox="1"/>
          <p:nvPr/>
        </p:nvSpPr>
        <p:spPr>
          <a:xfrm>
            <a:off x="2987141" y="6228729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later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5" name="Google Shape;209;p10">
            <a:extLst>
              <a:ext uri="{FF2B5EF4-FFF2-40B4-BE49-F238E27FC236}">
                <a16:creationId xmlns:a16="http://schemas.microsoft.com/office/drawing/2014/main" id="{C9787119-A213-4C36-A783-3E7A07ECF7A2}"/>
              </a:ext>
            </a:extLst>
          </p:cNvPr>
          <p:cNvSpPr txBox="1"/>
          <p:nvPr/>
        </p:nvSpPr>
        <p:spPr>
          <a:xfrm>
            <a:off x="6246261" y="6173722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earlier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1" name="Google Shape;209;p10">
            <a:extLst>
              <a:ext uri="{FF2B5EF4-FFF2-40B4-BE49-F238E27FC236}">
                <a16:creationId xmlns:a16="http://schemas.microsoft.com/office/drawing/2014/main" id="{BF4C1D95-5939-4D96-8630-8C8588F51C3D}"/>
              </a:ext>
            </a:extLst>
          </p:cNvPr>
          <p:cNvSpPr txBox="1"/>
          <p:nvPr/>
        </p:nvSpPr>
        <p:spPr>
          <a:xfrm>
            <a:off x="6315075" y="1757586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Without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context</a:t>
            </a:r>
          </a:p>
        </p:txBody>
      </p:sp>
      <p:sp>
        <p:nvSpPr>
          <p:cNvPr id="42" name="Google Shape;209;p10">
            <a:extLst>
              <a:ext uri="{FF2B5EF4-FFF2-40B4-BE49-F238E27FC236}">
                <a16:creationId xmlns:a16="http://schemas.microsoft.com/office/drawing/2014/main" id="{500266B9-1AB2-4080-94F1-1E99572AFB27}"/>
              </a:ext>
            </a:extLst>
          </p:cNvPr>
          <p:cNvSpPr txBox="1"/>
          <p:nvPr/>
        </p:nvSpPr>
        <p:spPr>
          <a:xfrm>
            <a:off x="6315075" y="3534626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port-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3" name="Google Shape;209;p10">
            <a:extLst>
              <a:ext uri="{FF2B5EF4-FFF2-40B4-BE49-F238E27FC236}">
                <a16:creationId xmlns:a16="http://schemas.microsoft.com/office/drawing/2014/main" id="{C6C2B8F4-4917-475F-9579-013FCF388A4B}"/>
              </a:ext>
            </a:extLst>
          </p:cNvPr>
          <p:cNvSpPr txBox="1"/>
          <p:nvPr/>
        </p:nvSpPr>
        <p:spPr>
          <a:xfrm>
            <a:off x="6315075" y="2582955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sites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4" name="Google Shape;209;p10">
            <a:extLst>
              <a:ext uri="{FF2B5EF4-FFF2-40B4-BE49-F238E27FC236}">
                <a16:creationId xmlns:a16="http://schemas.microsoft.com/office/drawing/2014/main" id="{1C1C0A94-DA38-4D85-B078-A2487B615E99}"/>
              </a:ext>
            </a:extLst>
          </p:cNvPr>
          <p:cNvSpPr txBox="1"/>
          <p:nvPr/>
        </p:nvSpPr>
        <p:spPr>
          <a:xfrm>
            <a:off x="6315075" y="4352488"/>
            <a:ext cx="2872149" cy="4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 </a:t>
            </a:r>
            <a:r>
              <a:rPr lang="hu-HU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entries</a:t>
            </a: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45" name="Google Shape;165;p6">
            <a:extLst>
              <a:ext uri="{FF2B5EF4-FFF2-40B4-BE49-F238E27FC236}">
                <a16:creationId xmlns:a16="http://schemas.microsoft.com/office/drawing/2014/main" id="{2975CD91-9FF5-4DC6-9FEC-660A122266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9903" y="3261574"/>
            <a:ext cx="2799390" cy="218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54;p6">
            <a:extLst>
              <a:ext uri="{FF2B5EF4-FFF2-40B4-BE49-F238E27FC236}">
                <a16:creationId xmlns:a16="http://schemas.microsoft.com/office/drawing/2014/main" id="{2D422B98-097C-4345-AE5D-6CCC19E744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2650" y="1757586"/>
            <a:ext cx="3657660" cy="165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58;p6">
            <a:extLst>
              <a:ext uri="{FF2B5EF4-FFF2-40B4-BE49-F238E27FC236}">
                <a16:creationId xmlns:a16="http://schemas.microsoft.com/office/drawing/2014/main" id="{CDEB84F4-AE6D-489D-98F7-B21B29B6059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16863" y="5035332"/>
            <a:ext cx="1485656" cy="165863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78;p12">
            <a:extLst>
              <a:ext uri="{FF2B5EF4-FFF2-40B4-BE49-F238E27FC236}">
                <a16:creationId xmlns:a16="http://schemas.microsoft.com/office/drawing/2014/main" id="{7E188159-EC13-4DA9-A377-03DB0CDE76D4}"/>
              </a:ext>
            </a:extLst>
          </p:cNvPr>
          <p:cNvSpPr txBox="1"/>
          <p:nvPr/>
        </p:nvSpPr>
        <p:spPr>
          <a:xfrm>
            <a:off x="10500953" y="4585107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</a:t>
            </a: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Dussubieux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278;p12">
            <a:extLst>
              <a:ext uri="{FF2B5EF4-FFF2-40B4-BE49-F238E27FC236}">
                <a16:creationId xmlns:a16="http://schemas.microsoft.com/office/drawing/2014/main" id="{8D29EE24-6E80-43AA-B1EC-821AEB56B7A0}"/>
              </a:ext>
            </a:extLst>
          </p:cNvPr>
          <p:cNvSpPr txBox="1"/>
          <p:nvPr/>
        </p:nvSpPr>
        <p:spPr>
          <a:xfrm>
            <a:off x="10254912" y="3088321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Borell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2019.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278;p12">
            <a:extLst>
              <a:ext uri="{FF2B5EF4-FFF2-40B4-BE49-F238E27FC236}">
                <a16:creationId xmlns:a16="http://schemas.microsoft.com/office/drawing/2014/main" id="{8D5E6D2C-161E-408A-A158-6BD66A24D304}"/>
              </a:ext>
            </a:extLst>
          </p:cNvPr>
          <p:cNvSpPr txBox="1"/>
          <p:nvPr/>
        </p:nvSpPr>
        <p:spPr>
          <a:xfrm>
            <a:off x="10602182" y="6458247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Borell</a:t>
            </a:r>
            <a:r>
              <a:rPr lang="hu-HU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2014.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p10"/>
          <p:cNvGrpSpPr/>
          <p:nvPr/>
        </p:nvGrpSpPr>
        <p:grpSpPr>
          <a:xfrm>
            <a:off x="2759453" y="1046927"/>
            <a:ext cx="2287019" cy="653531"/>
            <a:chOff x="586" y="0"/>
            <a:chExt cx="2287019" cy="653531"/>
          </a:xfrm>
        </p:grpSpPr>
        <p:sp>
          <p:nvSpPr>
            <p:cNvPr id="197" name="Google Shape;197;p10"/>
            <p:cNvSpPr/>
            <p:nvPr/>
          </p:nvSpPr>
          <p:spPr>
            <a:xfrm>
              <a:off x="586" y="0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0"/>
            <p:cNvSpPr txBox="1"/>
            <p:nvPr/>
          </p:nvSpPr>
          <p:spPr>
            <a:xfrm>
              <a:off x="586" y="38282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South China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10" descr="fengsufutá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929" y="3503888"/>
            <a:ext cx="2178579" cy="95126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236206" y="4397186"/>
            <a:ext cx="14835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 2009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214369" y="5225341"/>
            <a:ext cx="14835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Nanjingshi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Bowuguan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2004.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485" y="4096287"/>
            <a:ext cx="1679077" cy="174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4721" y="4059019"/>
            <a:ext cx="1486628" cy="173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8458" y="3475092"/>
            <a:ext cx="1734884" cy="142639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"/>
          <p:cNvSpPr txBox="1"/>
          <p:nvPr/>
        </p:nvSpPr>
        <p:spPr>
          <a:xfrm>
            <a:off x="3637194" y="4888553"/>
            <a:ext cx="992781" cy="25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Xiong 2014.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107775" y="5616212"/>
            <a:ext cx="395531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1st c. AD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4th – 5th/6th c. </a:t>
            </a:r>
            <a:r>
              <a:rPr lang="hu-H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2370650" y="5144577"/>
            <a:ext cx="335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1st BC – 3rd c. 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0"/>
          <p:cNvSpPr txBox="1"/>
          <p:nvPr/>
        </p:nvSpPr>
        <p:spPr>
          <a:xfrm>
            <a:off x="8681420" y="4063350"/>
            <a:ext cx="33582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D8E2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Noto Sans"/>
              <a:buChar char="▪"/>
            </a:pPr>
            <a:r>
              <a:rPr lang="hu-HU" sz="2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1st c. BC – 2nd/3rd c. AD</a:t>
            </a:r>
            <a:endParaRPr sz="2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IV. Observations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4" name="Google Shape;214;p10"/>
          <p:cNvGrpSpPr/>
          <p:nvPr/>
        </p:nvGrpSpPr>
        <p:grpSpPr>
          <a:xfrm>
            <a:off x="26078" y="1854734"/>
            <a:ext cx="11990964" cy="456789"/>
            <a:chOff x="586" y="0"/>
            <a:chExt cx="2287019" cy="653582"/>
          </a:xfrm>
          <a:solidFill>
            <a:schemeClr val="accent1">
              <a:lumMod val="75000"/>
            </a:schemeClr>
          </a:solidFill>
        </p:grpSpPr>
        <p:sp>
          <p:nvSpPr>
            <p:cNvPr id="215" name="Google Shape;215;p10"/>
            <p:cNvSpPr/>
            <p:nvPr/>
          </p:nvSpPr>
          <p:spPr>
            <a:xfrm>
              <a:off x="586" y="0"/>
              <a:ext cx="2287019" cy="653531"/>
            </a:xfrm>
            <a:prstGeom prst="roundRect">
              <a:avLst>
                <a:gd name="adj" fmla="val 10000"/>
              </a:avLst>
            </a:prstGeom>
            <a:grpFill/>
            <a:ln w="12700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 txBox="1"/>
            <p:nvPr/>
          </p:nvSpPr>
          <p:spPr>
            <a:xfrm>
              <a:off x="586" y="38282"/>
              <a:ext cx="2248800" cy="615300"/>
            </a:xfrm>
            <a:prstGeom prst="rect">
              <a:avLst/>
            </a:prstGeom>
            <a:grp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Imported </a:t>
              </a: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10"/>
          <p:cNvGrpSpPr/>
          <p:nvPr/>
        </p:nvGrpSpPr>
        <p:grpSpPr>
          <a:xfrm>
            <a:off x="221708" y="1035867"/>
            <a:ext cx="2287019" cy="653531"/>
            <a:chOff x="586" y="0"/>
            <a:chExt cx="2287019" cy="653531"/>
          </a:xfrm>
        </p:grpSpPr>
        <p:sp>
          <p:nvSpPr>
            <p:cNvPr id="218" name="Google Shape;218;p10"/>
            <p:cNvSpPr/>
            <p:nvPr/>
          </p:nvSpPr>
          <p:spPr>
            <a:xfrm>
              <a:off x="586" y="0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0"/>
            <p:cNvSpPr txBox="1"/>
            <p:nvPr/>
          </p:nvSpPr>
          <p:spPr>
            <a:xfrm>
              <a:off x="586" y="38282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Eastern China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0"/>
          <p:cNvGrpSpPr/>
          <p:nvPr/>
        </p:nvGrpSpPr>
        <p:grpSpPr>
          <a:xfrm>
            <a:off x="9287767" y="1022466"/>
            <a:ext cx="2449453" cy="653531"/>
            <a:chOff x="2446919" y="-864939"/>
            <a:chExt cx="2449453" cy="653531"/>
          </a:xfrm>
        </p:grpSpPr>
        <p:sp>
          <p:nvSpPr>
            <p:cNvPr id="221" name="Google Shape;221;p10"/>
            <p:cNvSpPr/>
            <p:nvPr/>
          </p:nvSpPr>
          <p:spPr>
            <a:xfrm>
              <a:off x="2609353" y="-864939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 txBox="1"/>
            <p:nvPr/>
          </p:nvSpPr>
          <p:spPr>
            <a:xfrm>
              <a:off x="2446919" y="-861763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Mainland</a:t>
              </a:r>
              <a:r>
                <a:rPr lang="hu-HU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Southeast </a:t>
              </a: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Asia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10"/>
          <p:cNvGrpSpPr/>
          <p:nvPr/>
        </p:nvGrpSpPr>
        <p:grpSpPr>
          <a:xfrm>
            <a:off x="5728850" y="1004670"/>
            <a:ext cx="2290648" cy="700950"/>
            <a:chOff x="-3484433" y="50523"/>
            <a:chExt cx="2290648" cy="700950"/>
          </a:xfrm>
        </p:grpSpPr>
        <p:sp>
          <p:nvSpPr>
            <p:cNvPr id="224" name="Google Shape;224;p10"/>
            <p:cNvSpPr/>
            <p:nvPr/>
          </p:nvSpPr>
          <p:spPr>
            <a:xfrm>
              <a:off x="-3480804" y="50523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 txBox="1"/>
            <p:nvPr/>
          </p:nvSpPr>
          <p:spPr>
            <a:xfrm>
              <a:off x="-3484433" y="136224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hu-HU" sz="24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Xinjiang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0"/>
          <p:cNvGrpSpPr/>
          <p:nvPr/>
        </p:nvGrpSpPr>
        <p:grpSpPr>
          <a:xfrm>
            <a:off x="2658864" y="2547301"/>
            <a:ext cx="2573152" cy="747811"/>
            <a:chOff x="414797" y="604853"/>
            <a:chExt cx="755012" cy="681781"/>
          </a:xfrm>
        </p:grpSpPr>
        <p:sp>
          <p:nvSpPr>
            <p:cNvPr id="227" name="Google Shape;227;p10"/>
            <p:cNvSpPr/>
            <p:nvPr/>
          </p:nvSpPr>
          <p:spPr>
            <a:xfrm>
              <a:off x="456892" y="633103"/>
              <a:ext cx="712917" cy="65353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0"/>
            <p:cNvSpPr txBox="1"/>
            <p:nvPr/>
          </p:nvSpPr>
          <p:spPr>
            <a:xfrm>
              <a:off x="414797" y="604853"/>
              <a:ext cx="660798" cy="6817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glass</a:t>
              </a:r>
              <a:r>
                <a:rPr lang="hu-HU" sz="2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hu-HU" sz="2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beads</a:t>
              </a:r>
              <a:r>
                <a:rPr lang="hu-HU" sz="2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hu-HU" sz="28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only</a:t>
              </a:r>
              <a:endParaRPr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10"/>
          <p:cNvGrpSpPr/>
          <p:nvPr/>
        </p:nvGrpSpPr>
        <p:grpSpPr>
          <a:xfrm>
            <a:off x="8672869" y="2387142"/>
            <a:ext cx="3576801" cy="1557102"/>
            <a:chOff x="448934" y="575648"/>
            <a:chExt cx="740922" cy="661905"/>
          </a:xfrm>
        </p:grpSpPr>
        <p:sp>
          <p:nvSpPr>
            <p:cNvPr id="230" name="Google Shape;230;p10"/>
            <p:cNvSpPr/>
            <p:nvPr/>
          </p:nvSpPr>
          <p:spPr>
            <a:xfrm>
              <a:off x="448934" y="575648"/>
              <a:ext cx="712917" cy="65353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0"/>
            <p:cNvSpPr txBox="1"/>
            <p:nvPr/>
          </p:nvSpPr>
          <p:spPr>
            <a:xfrm>
              <a:off x="470156" y="604853"/>
              <a:ext cx="719700" cy="63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3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-Objects </a:t>
              </a:r>
              <a:r>
                <a:rPr lang="hu-HU" sz="1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(glass vessels and coins, engraved gems) </a:t>
              </a:r>
              <a:endParaRPr sz="900"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endParaRPr sz="1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3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</a:t>
              </a:r>
              <a:r>
                <a:rPr lang="hu-HU" sz="23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Raw</a:t>
              </a:r>
              <a:r>
                <a:rPr lang="hu-HU" sz="23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hu-HU" sz="23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materials</a:t>
              </a:r>
              <a:endParaRPr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10"/>
          <p:cNvGrpSpPr/>
          <p:nvPr/>
        </p:nvGrpSpPr>
        <p:grpSpPr>
          <a:xfrm>
            <a:off x="124378" y="2510441"/>
            <a:ext cx="2384349" cy="857925"/>
            <a:chOff x="414797" y="381723"/>
            <a:chExt cx="775033" cy="1227539"/>
          </a:xfrm>
        </p:grpSpPr>
        <p:sp>
          <p:nvSpPr>
            <p:cNvPr id="233" name="Google Shape;233;p10"/>
            <p:cNvSpPr/>
            <p:nvPr/>
          </p:nvSpPr>
          <p:spPr>
            <a:xfrm>
              <a:off x="456892" y="381723"/>
              <a:ext cx="712917" cy="122753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0"/>
            <p:cNvSpPr txBox="1"/>
            <p:nvPr/>
          </p:nvSpPr>
          <p:spPr>
            <a:xfrm>
              <a:off x="414797" y="604853"/>
              <a:ext cx="775033" cy="55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glass vessels only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10"/>
          <p:cNvSpPr txBox="1"/>
          <p:nvPr/>
        </p:nvSpPr>
        <p:spPr>
          <a:xfrm>
            <a:off x="8672868" y="5144577"/>
            <a:ext cx="3441607" cy="15142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u-HU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Roman Inspired </a:t>
            </a:r>
            <a:endParaRPr lang="fr-FR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hu-HU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coin adaptations, </a:t>
            </a:r>
          </a:p>
          <a:p>
            <a:pPr algn="ctr">
              <a:lnSpc>
                <a:spcPct val="90000"/>
              </a:lnSpc>
            </a:pPr>
            <a:r>
              <a:rPr lang="en-US" sz="2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inspired engraved gems</a:t>
            </a:r>
            <a:r>
              <a:rPr lang="hu-HU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mostly</a:t>
            </a:r>
            <a:r>
              <a:rPr lang="hu-HU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later</a:t>
            </a:r>
            <a:endParaRPr dirty="0"/>
          </a:p>
        </p:txBody>
      </p:sp>
      <p:grpSp>
        <p:nvGrpSpPr>
          <p:cNvPr id="43" name="Google Shape;229;p10">
            <a:extLst>
              <a:ext uri="{FF2B5EF4-FFF2-40B4-BE49-F238E27FC236}">
                <a16:creationId xmlns:a16="http://schemas.microsoft.com/office/drawing/2014/main" id="{D46B9819-C104-432F-AD7D-B11734726F52}"/>
              </a:ext>
            </a:extLst>
          </p:cNvPr>
          <p:cNvGrpSpPr/>
          <p:nvPr/>
        </p:nvGrpSpPr>
        <p:grpSpPr>
          <a:xfrm>
            <a:off x="5426782" y="2423991"/>
            <a:ext cx="2736143" cy="944376"/>
            <a:chOff x="448934" y="575648"/>
            <a:chExt cx="740922" cy="653531"/>
          </a:xfrm>
        </p:grpSpPr>
        <p:sp>
          <p:nvSpPr>
            <p:cNvPr id="44" name="Google Shape;230;p10">
              <a:extLst>
                <a:ext uri="{FF2B5EF4-FFF2-40B4-BE49-F238E27FC236}">
                  <a16:creationId xmlns:a16="http://schemas.microsoft.com/office/drawing/2014/main" id="{7D1869A2-481A-4379-B334-EE0A196556AF}"/>
                </a:ext>
              </a:extLst>
            </p:cNvPr>
            <p:cNvSpPr/>
            <p:nvPr/>
          </p:nvSpPr>
          <p:spPr>
            <a:xfrm>
              <a:off x="448934" y="575648"/>
              <a:ext cx="712917" cy="653531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31764"/>
              </a:schemeClr>
            </a:solidFill>
            <a:ln w="12700" cap="flat" cmpd="sng">
              <a:solidFill>
                <a:srgbClr val="2F549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31;p10">
              <a:extLst>
                <a:ext uri="{FF2B5EF4-FFF2-40B4-BE49-F238E27FC236}">
                  <a16:creationId xmlns:a16="http://schemas.microsoft.com/office/drawing/2014/main" id="{A8ECC045-53A5-4D9E-9F85-5A12F0C99CF7}"/>
                </a:ext>
              </a:extLst>
            </p:cNvPr>
            <p:cNvSpPr txBox="1"/>
            <p:nvPr/>
          </p:nvSpPr>
          <p:spPr>
            <a:xfrm>
              <a:off x="470156" y="604853"/>
              <a:ext cx="719700" cy="4414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endParaRPr lang="hu-HU" sz="23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23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Objects</a:t>
              </a:r>
              <a:r>
                <a:rPr lang="hu-HU" sz="23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hu-HU" sz="1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hu-HU" sz="15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glass</a:t>
              </a:r>
              <a:r>
                <a:rPr lang="hu-HU" sz="1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hu-HU" sz="1500" b="0" i="0" u="none" strike="noStrike" cap="none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vessels</a:t>
              </a:r>
              <a:r>
                <a:rPr lang="hu-HU" sz="1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</a:t>
              </a:r>
              <a:r>
                <a:rPr lang="hu-HU" sz="15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glass</a:t>
              </a:r>
              <a:r>
                <a:rPr lang="hu-HU" sz="1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hu-HU" sz="15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beads</a:t>
              </a:r>
              <a:r>
                <a:rPr lang="hu-HU" sz="15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textiles???</a:t>
              </a:r>
              <a:r>
                <a:rPr lang="hu-HU" sz="15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) </a:t>
              </a:r>
              <a:endParaRPr sz="900" dirty="0"/>
            </a:p>
          </p:txBody>
        </p:sp>
      </p:grpSp>
      <p:sp>
        <p:nvSpPr>
          <p:cNvPr id="46" name="Google Shape;210;p10">
            <a:extLst>
              <a:ext uri="{FF2B5EF4-FFF2-40B4-BE49-F238E27FC236}">
                <a16:creationId xmlns:a16="http://schemas.microsoft.com/office/drawing/2014/main" id="{57C6261B-9702-4709-88EA-B1D91A087F7A}"/>
              </a:ext>
            </a:extLst>
          </p:cNvPr>
          <p:cNvSpPr txBox="1"/>
          <p:nvPr/>
        </p:nvSpPr>
        <p:spPr>
          <a:xfrm>
            <a:off x="5052244" y="5071322"/>
            <a:ext cx="335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"/>
              <a:buChar char="▪"/>
            </a:pPr>
            <a:r>
              <a:rPr lang="hu-H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2nd/3rd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4th c. 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236;p10">
            <a:extLst>
              <a:ext uri="{FF2B5EF4-FFF2-40B4-BE49-F238E27FC236}">
                <a16:creationId xmlns:a16="http://schemas.microsoft.com/office/drawing/2014/main" id="{4A8D363F-2EE2-4391-93A7-447CAAE7170A}"/>
              </a:ext>
            </a:extLst>
          </p:cNvPr>
          <p:cNvSpPr txBox="1"/>
          <p:nvPr/>
        </p:nvSpPr>
        <p:spPr>
          <a:xfrm>
            <a:off x="5132414" y="5620769"/>
            <a:ext cx="3441607" cy="12372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hu-HU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Roman Inspired </a:t>
            </a:r>
            <a:endParaRPr lang="fr-FR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</a:pPr>
            <a:r>
              <a:rPr lang="hu-HU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hu-HU" sz="20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inspired</a:t>
            </a:r>
            <a:r>
              <a:rPr lang="hu-HU" sz="20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0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textiles)</a:t>
            </a:r>
            <a:endParaRPr lang="hu-HU" sz="20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dirty="0" err="1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continuously</a:t>
            </a:r>
            <a:endParaRPr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88764C8-D26A-42E7-AAE9-7CB00607A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69" y="3213201"/>
            <a:ext cx="2419350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IV. Observations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2491699" y="444362"/>
            <a:ext cx="76650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D8E2F3"/>
                </a:solidFill>
                <a:latin typeface="Calibri"/>
                <a:ea typeface="Calibri"/>
                <a:cs typeface="Calibri"/>
                <a:sym typeface="Calibri"/>
              </a:rPr>
              <a:t>Regional differences in object preference</a:t>
            </a:r>
            <a:endParaRPr sz="2800" b="1" i="0" u="none" strike="noStrike" cap="none">
              <a:solidFill>
                <a:srgbClr val="D8E2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11"/>
          <p:cNvGrpSpPr/>
          <p:nvPr/>
        </p:nvGrpSpPr>
        <p:grpSpPr>
          <a:xfrm>
            <a:off x="534587" y="978171"/>
            <a:ext cx="2287019" cy="653531"/>
            <a:chOff x="586" y="0"/>
            <a:chExt cx="2287019" cy="653531"/>
          </a:xfrm>
        </p:grpSpPr>
        <p:sp>
          <p:nvSpPr>
            <p:cNvPr id="245" name="Google Shape;245;p11"/>
            <p:cNvSpPr/>
            <p:nvPr/>
          </p:nvSpPr>
          <p:spPr>
            <a:xfrm>
              <a:off x="586" y="0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1"/>
            <p:cNvSpPr txBox="1"/>
            <p:nvPr/>
          </p:nvSpPr>
          <p:spPr>
            <a:xfrm>
              <a:off x="586" y="38282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alibri"/>
                <a:buNone/>
              </a:pPr>
              <a:r>
                <a:rPr lang="hu-HU" sz="3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Eastern China</a:t>
              </a:r>
              <a:endPara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11"/>
          <p:cNvGrpSpPr/>
          <p:nvPr/>
        </p:nvGrpSpPr>
        <p:grpSpPr>
          <a:xfrm>
            <a:off x="9477613" y="908540"/>
            <a:ext cx="2714387" cy="848733"/>
            <a:chOff x="586" y="0"/>
            <a:chExt cx="2287019" cy="653531"/>
          </a:xfrm>
        </p:grpSpPr>
        <p:sp>
          <p:nvSpPr>
            <p:cNvPr id="248" name="Google Shape;248;p11"/>
            <p:cNvSpPr/>
            <p:nvPr/>
          </p:nvSpPr>
          <p:spPr>
            <a:xfrm>
              <a:off x="586" y="0"/>
              <a:ext cx="2287019" cy="653531"/>
            </a:xfrm>
            <a:prstGeom prst="roundRect">
              <a:avLst>
                <a:gd name="adj" fmla="val 10000"/>
              </a:avLst>
            </a:prstGeom>
            <a:solidFill>
              <a:schemeClr val="lt1"/>
            </a:solidFill>
            <a:ln w="12700" cap="flat" cmpd="sng">
              <a:solidFill>
                <a:srgbClr val="D66E2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1"/>
            <p:cNvSpPr txBox="1"/>
            <p:nvPr/>
          </p:nvSpPr>
          <p:spPr>
            <a:xfrm>
              <a:off x="586" y="38282"/>
              <a:ext cx="2248737" cy="6152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38100" rIns="57150" bIns="38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hu-HU" sz="2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Peninsular Thailand &amp; Myanmar</a:t>
              </a:r>
              <a:endPara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0" name="Google Shape;25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894933" y="1782791"/>
            <a:ext cx="1297067" cy="172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9681412" y="1782791"/>
            <a:ext cx="1429192" cy="190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815026" y="1626962"/>
            <a:ext cx="1866386" cy="240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432025" y="3512213"/>
            <a:ext cx="1817473" cy="234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439511" y="3662820"/>
            <a:ext cx="2063954" cy="264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35973" y="4047868"/>
            <a:ext cx="2203538" cy="265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484" y="1846130"/>
            <a:ext cx="3109226" cy="4145634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1"/>
          <p:cNvSpPr txBox="1"/>
          <p:nvPr/>
        </p:nvSpPr>
        <p:spPr>
          <a:xfrm>
            <a:off x="3396859" y="1324077"/>
            <a:ext cx="44181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Appreciation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symbolism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Interpretation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incorporation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local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context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Recontextualized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1"/>
          <p:cNvSpPr txBox="1"/>
          <p:nvPr/>
        </p:nvSpPr>
        <p:spPr>
          <a:xfrm>
            <a:off x="10894933" y="5912549"/>
            <a:ext cx="1125499" cy="25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Hoppál 2022.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8555913" y="6336758"/>
            <a:ext cx="1125499" cy="25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Borell 2019.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1778721" y="3237951"/>
            <a:ext cx="1425955" cy="136199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11" descr="fengsufutál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42606" y="3662820"/>
            <a:ext cx="1538866" cy="801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"/>
          <p:cNvSpPr txBox="1"/>
          <p:nvPr/>
        </p:nvSpPr>
        <p:spPr>
          <a:xfrm>
            <a:off x="123494" y="2618553"/>
            <a:ext cx="10424814" cy="123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❖"/>
            </a:pPr>
            <a:r>
              <a:rPr lang="hu-HU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Late</a:t>
            </a:r>
            <a:r>
              <a:rPr lang="hu-HU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1st c. BC – </a:t>
            </a:r>
            <a:r>
              <a:rPr lang="hu-HU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Early</a:t>
            </a:r>
            <a:r>
              <a:rPr lang="hu-HU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1st c. AD = </a:t>
            </a:r>
            <a:r>
              <a:rPr lang="hu-HU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Kra</a:t>
            </a:r>
            <a:r>
              <a:rPr lang="hu-HU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Isthmus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"/>
              <a:buChar char="❖"/>
            </a:pPr>
            <a:r>
              <a:rPr lang="hu-HU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1st c. AD = </a:t>
            </a:r>
            <a:r>
              <a:rPr lang="hu-HU" sz="24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❖"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Mosaic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decoration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"/>
              <a:buChar char="❖"/>
            </a:pP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Plain</a:t>
            </a:r>
            <a:r>
              <a:rPr lang="hu-HU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vessels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448" y="4660141"/>
            <a:ext cx="1397312" cy="212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7864" y="4860902"/>
            <a:ext cx="3913808" cy="151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2"/>
          <p:cNvPicPr preferRelativeResize="0"/>
          <p:nvPr/>
        </p:nvPicPr>
        <p:blipFill rotWithShape="1">
          <a:blip r:embed="rId5">
            <a:alphaModFix/>
          </a:blip>
          <a:srcRect b="-1436"/>
          <a:stretch/>
        </p:blipFill>
        <p:spPr>
          <a:xfrm>
            <a:off x="6668985" y="670392"/>
            <a:ext cx="5551498" cy="591519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2"/>
          <p:cNvSpPr/>
          <p:nvPr/>
        </p:nvSpPr>
        <p:spPr>
          <a:xfrm>
            <a:off x="0" y="-35135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2"/>
          <p:cNvSpPr txBox="1"/>
          <p:nvPr/>
        </p:nvSpPr>
        <p:spPr>
          <a:xfrm>
            <a:off x="1915574" y="-16388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IV. Observations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4327" y="5741271"/>
            <a:ext cx="1281483" cy="98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60250" y="5230760"/>
            <a:ext cx="1079533" cy="153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14063" y="3622674"/>
            <a:ext cx="1271393" cy="351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73820" y="5189740"/>
            <a:ext cx="2489594" cy="17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2"/>
          <p:cNvSpPr txBox="1"/>
          <p:nvPr/>
        </p:nvSpPr>
        <p:spPr>
          <a:xfrm>
            <a:off x="11289" y="1030397"/>
            <a:ext cx="674226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Links between the early Roman glass vessels found in Eastern China </a:t>
            </a:r>
            <a:endParaRPr lang="fr-FR" sz="2800" b="1" i="0" u="none" strike="noStrike" cap="none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and the Kra Isthmus</a:t>
            </a:r>
          </a:p>
        </p:txBody>
      </p:sp>
      <p:sp>
        <p:nvSpPr>
          <p:cNvPr id="277" name="Google Shape;277;p12"/>
          <p:cNvSpPr txBox="1"/>
          <p:nvPr/>
        </p:nvSpPr>
        <p:spPr>
          <a:xfrm>
            <a:off x="9707024" y="6454967"/>
            <a:ext cx="127139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Borell 2015&amp;2016.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2"/>
          <p:cNvSpPr txBox="1"/>
          <p:nvPr/>
        </p:nvSpPr>
        <p:spPr>
          <a:xfrm>
            <a:off x="2923796" y="6408230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Nanjing Bowuyuan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2"/>
          <p:cNvSpPr txBox="1"/>
          <p:nvPr/>
        </p:nvSpPr>
        <p:spPr>
          <a:xfrm>
            <a:off x="123494" y="6629164"/>
            <a:ext cx="661876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Luoyangshi wenwu gongzuodui 1990.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3"/>
          <p:cNvSpPr txBox="1">
            <a:spLocks noGrp="1"/>
          </p:cNvSpPr>
          <p:nvPr>
            <p:ph type="body" idx="1"/>
          </p:nvPr>
        </p:nvSpPr>
        <p:spPr>
          <a:xfrm>
            <a:off x="133385" y="1797258"/>
            <a:ext cx="11108057" cy="4909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u="sng" dirty="0"/>
              <a:t>1st AD</a:t>
            </a:r>
            <a:r>
              <a:rPr lang="hu-HU" dirty="0"/>
              <a:t>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dirty="0"/>
              <a:t>1. </a:t>
            </a:r>
            <a:r>
              <a:rPr lang="hu-HU" dirty="0" err="1"/>
              <a:t>Maritime</a:t>
            </a:r>
            <a:r>
              <a:rPr lang="hu-HU" dirty="0"/>
              <a:t> </a:t>
            </a:r>
            <a:r>
              <a:rPr lang="hu-HU" dirty="0" err="1"/>
              <a:t>routes</a:t>
            </a:r>
            <a:r>
              <a:rPr lang="hu-HU" dirty="0"/>
              <a:t> </a:t>
            </a:r>
            <a:r>
              <a:rPr lang="hu-HU" dirty="0" err="1"/>
              <a:t>preferred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1800" i="1" dirty="0"/>
              <a:t> =&gt;</a:t>
            </a:r>
            <a:r>
              <a:rPr lang="hu-HU" sz="1800" i="1" dirty="0"/>
              <a:t>Via the Kra Isthmus?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dirty="0"/>
              <a:t>2. </a:t>
            </a:r>
            <a:r>
              <a:rPr lang="hu-HU" dirty="0" err="1"/>
              <a:t>Maritime&amp;land</a:t>
            </a:r>
            <a:r>
              <a:rPr lang="hu-HU" dirty="0"/>
              <a:t> </a:t>
            </a:r>
            <a:r>
              <a:rPr lang="hu-HU" dirty="0" err="1"/>
              <a:t>routes</a:t>
            </a:r>
            <a:r>
              <a:rPr lang="hu-HU" dirty="0"/>
              <a:t> </a:t>
            </a:r>
            <a:r>
              <a:rPr lang="hu-HU" dirty="0" err="1"/>
              <a:t>combined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dirty="0"/>
              <a:t>3. </a:t>
            </a:r>
            <a:r>
              <a:rPr lang="hu-HU" dirty="0" err="1"/>
              <a:t>Land</a:t>
            </a:r>
            <a:r>
              <a:rPr lang="hu-HU" dirty="0"/>
              <a:t> </a:t>
            </a:r>
            <a:r>
              <a:rPr lang="hu-HU" dirty="0" err="1"/>
              <a:t>routes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 sz="1800" i="1" dirty="0"/>
              <a:t>=&gt; </a:t>
            </a:r>
            <a:r>
              <a:rPr lang="hu-HU" sz="1800" i="1" dirty="0"/>
              <a:t>Sarmatian mediators</a:t>
            </a:r>
            <a:endParaRPr sz="1800" i="1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u="sng" dirty="0"/>
              <a:t>4th AD</a:t>
            </a:r>
            <a:r>
              <a:rPr lang="hu-HU" dirty="0"/>
              <a:t>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dirty="0"/>
              <a:t> In </a:t>
            </a:r>
            <a:r>
              <a:rPr lang="hu-HU" dirty="0" err="1"/>
              <a:t>E.China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number</a:t>
            </a:r>
            <a:r>
              <a:rPr lang="hu-HU" dirty="0"/>
              <a:t> of Roman </a:t>
            </a:r>
            <a:r>
              <a:rPr lang="hu-HU" dirty="0" err="1"/>
              <a:t>objects</a:t>
            </a:r>
            <a:r>
              <a:rPr lang="hu-HU" dirty="0"/>
              <a:t> </a:t>
            </a:r>
            <a:r>
              <a:rPr lang="hu-HU" dirty="0" err="1"/>
              <a:t>increased</a:t>
            </a:r>
            <a:r>
              <a:rPr lang="hu-HU" dirty="0"/>
              <a:t>!!!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hu-HU" dirty="0">
                <a:solidFill>
                  <a:srgbClr val="FF0000"/>
                </a:solidFill>
              </a:rPr>
              <a:t>	</a:t>
            </a:r>
            <a:r>
              <a:rPr lang="hu-HU" sz="2400" dirty="0">
                <a:solidFill>
                  <a:schemeClr val="dk1"/>
                </a:solidFill>
              </a:rPr>
              <a:t>Land routes?? </a:t>
            </a:r>
            <a:r>
              <a:rPr lang="fr-FR" sz="1800" i="1" dirty="0">
                <a:solidFill>
                  <a:schemeClr val="bg1"/>
                </a:solidFill>
              </a:rPr>
              <a:t>=&gt;</a:t>
            </a:r>
            <a:r>
              <a:rPr lang="fr-FR" sz="1800" i="1" dirty="0"/>
              <a:t> </a:t>
            </a:r>
            <a:r>
              <a:rPr lang="hu-HU" sz="1800" i="1" dirty="0">
                <a:solidFill>
                  <a:schemeClr val="lt1"/>
                </a:solidFill>
              </a:rPr>
              <a:t>Evidence from Xinjiang</a:t>
            </a:r>
            <a:endParaRPr sz="1800" i="1" dirty="0">
              <a:solidFill>
                <a:schemeClr val="lt1"/>
              </a:solidFill>
            </a:endParaRPr>
          </a:p>
        </p:txBody>
      </p:sp>
      <p:pic>
        <p:nvPicPr>
          <p:cNvPr id="285" name="Google Shape;285;p13"/>
          <p:cNvPicPr preferRelativeResize="0"/>
          <p:nvPr/>
        </p:nvPicPr>
        <p:blipFill rotWithShape="1">
          <a:blip r:embed="rId3">
            <a:alphaModFix/>
          </a:blip>
          <a:srcRect t="-86"/>
          <a:stretch/>
        </p:blipFill>
        <p:spPr>
          <a:xfrm>
            <a:off x="6735092" y="545945"/>
            <a:ext cx="5502064" cy="505345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6" name="Google Shape;286;p13"/>
          <p:cNvSpPr/>
          <p:nvPr/>
        </p:nvSpPr>
        <p:spPr>
          <a:xfrm>
            <a:off x="5914158" y="1880813"/>
            <a:ext cx="2774085" cy="1170903"/>
          </a:xfrm>
          <a:prstGeom prst="roundRect">
            <a:avLst>
              <a:gd name="adj" fmla="val 16670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3"/>
          <p:cNvSpPr/>
          <p:nvPr/>
        </p:nvSpPr>
        <p:spPr>
          <a:xfrm>
            <a:off x="5687413" y="3135271"/>
            <a:ext cx="2429412" cy="1010046"/>
          </a:xfrm>
          <a:prstGeom prst="roundRect">
            <a:avLst>
              <a:gd name="adj" fmla="val 1667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3"/>
          <p:cNvSpPr txBox="1"/>
          <p:nvPr/>
        </p:nvSpPr>
        <p:spPr>
          <a:xfrm>
            <a:off x="4712111" y="2318486"/>
            <a:ext cx="132044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Gonthier et al. 2014.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123225" y="-14423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3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IV. Observations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3"/>
          <p:cNvSpPr txBox="1"/>
          <p:nvPr/>
        </p:nvSpPr>
        <p:spPr>
          <a:xfrm>
            <a:off x="80231" y="1134520"/>
            <a:ext cx="71518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Routes of Roman objects to East Asia (China)? </a:t>
            </a:r>
            <a:endParaRPr sz="1400" b="0" i="0" u="none" strike="noStrike" cap="none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</p:txBody>
      </p:sp>
      <p:pic>
        <p:nvPicPr>
          <p:cNvPr id="292" name="Google Shape;292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6975" y="4150387"/>
            <a:ext cx="1701800" cy="26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7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V. Conclusion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7"/>
          <p:cNvSpPr txBox="1">
            <a:spLocks noGrp="1"/>
          </p:cNvSpPr>
          <p:nvPr>
            <p:ph type="body" idx="1"/>
          </p:nvPr>
        </p:nvSpPr>
        <p:spPr>
          <a:xfrm>
            <a:off x="123225" y="1205468"/>
            <a:ext cx="12035578" cy="386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sz="4000" b="1" dirty="0" err="1">
                <a:solidFill>
                  <a:schemeClr val="accent1">
                    <a:lumMod val="75000"/>
                  </a:schemeClr>
                </a:solidFill>
              </a:rPr>
              <a:t>China</a:t>
            </a:r>
            <a:endParaRPr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200" u="sng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3200" dirty="0" err="1"/>
              <a:t>Mostly</a:t>
            </a:r>
            <a:r>
              <a:rPr lang="hu-HU" sz="3200" dirty="0"/>
              <a:t> </a:t>
            </a:r>
            <a:r>
              <a:rPr lang="hu-HU" sz="3200" dirty="0" err="1"/>
              <a:t>later</a:t>
            </a:r>
            <a:r>
              <a:rPr lang="hu-HU" sz="3200" dirty="0"/>
              <a:t> evidence from </a:t>
            </a:r>
            <a:r>
              <a:rPr lang="hu-HU" sz="3200" dirty="0" err="1"/>
              <a:t>the</a:t>
            </a:r>
            <a:r>
              <a:rPr lang="hu-HU" sz="3200" dirty="0"/>
              <a:t> 4th c. AD (		   SEA)</a:t>
            </a:r>
            <a:endParaRPr sz="3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3200" dirty="0"/>
              <a:t>More </a:t>
            </a:r>
            <a:r>
              <a:rPr lang="hu-HU" sz="3200" dirty="0" err="1"/>
              <a:t>uniformity</a:t>
            </a:r>
            <a:r>
              <a:rPr lang="hu-HU" sz="3200" dirty="0"/>
              <a:t> (</a:t>
            </a:r>
            <a:r>
              <a:rPr lang="hu-HU" sz="3200" dirty="0" err="1"/>
              <a:t>except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Xinjiang</a:t>
            </a:r>
            <a:r>
              <a:rPr lang="hu-HU" sz="3200" dirty="0"/>
              <a:t>)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3200" dirty="0"/>
              <a:t>Inspired objects </a:t>
            </a:r>
            <a:r>
              <a:rPr lang="hu-HU" sz="3200" dirty="0" err="1"/>
              <a:t>only</a:t>
            </a:r>
            <a:r>
              <a:rPr lang="hu-HU" sz="3200" dirty="0"/>
              <a:t> in </a:t>
            </a:r>
            <a:r>
              <a:rPr lang="hu-HU" sz="3200" dirty="0" err="1"/>
              <a:t>Xinjiang</a:t>
            </a:r>
            <a:endParaRPr sz="32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2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200" dirty="0"/>
          </a:p>
        </p:txBody>
      </p:sp>
      <p:sp>
        <p:nvSpPr>
          <p:cNvPr id="300" name="Google Shape;300;p27"/>
          <p:cNvSpPr/>
          <p:nvPr/>
        </p:nvSpPr>
        <p:spPr>
          <a:xfrm>
            <a:off x="7507797" y="2803675"/>
            <a:ext cx="994500" cy="4329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7628247" y="2866225"/>
            <a:ext cx="753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Versus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F81F14A-EDD5-41FB-BE7E-B4836F7B9ED1}"/>
              </a:ext>
            </a:extLst>
          </p:cNvPr>
          <p:cNvSpPr/>
          <p:nvPr/>
        </p:nvSpPr>
        <p:spPr>
          <a:xfrm>
            <a:off x="305902" y="5308714"/>
            <a:ext cx="11670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800"/>
            </a:pPr>
            <a:r>
              <a:rPr lang="hu-HU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</a:t>
            </a:r>
            <a:r>
              <a:rPr lang="hu-HU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20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>
              <a:buSzPts val="1800"/>
            </a:pPr>
            <a:endParaRPr lang="en-US"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Hoppál K., B. </a:t>
            </a:r>
            <a:r>
              <a:rPr lang="hu-HU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Bellina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L. </a:t>
            </a:r>
            <a:r>
              <a:rPr lang="hu-HU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Dussubieux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2023.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Southeast Asia and the Mediterranean World at the turn of the first millennium CE: networks, commodities and cultural reception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Cambridge </a:t>
            </a:r>
            <a:r>
              <a:rPr lang="hu-HU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Archaeological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Journal (in </a:t>
            </a:r>
            <a:r>
              <a:rPr lang="hu-HU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</a:t>
            </a:r>
            <a:r>
              <a:rPr lang="hu-H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4"/>
          <p:cNvSpPr/>
          <p:nvPr/>
        </p:nvSpPr>
        <p:spPr>
          <a:xfrm>
            <a:off x="3573189" y="3723449"/>
            <a:ext cx="5288642" cy="2756261"/>
          </a:xfrm>
          <a:prstGeom prst="horizontalScroll">
            <a:avLst>
              <a:gd name="adj" fmla="val 12500"/>
            </a:avLst>
          </a:prstGeom>
          <a:solidFill>
            <a:srgbClr val="FFF2CC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335" y="4476750"/>
            <a:ext cx="190500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2428" y="442258"/>
            <a:ext cx="116388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8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Supported by:</a:t>
            </a:r>
          </a:p>
          <a:p>
            <a:pPr lvl="0">
              <a:buSzPts val="1800"/>
            </a:pPr>
            <a:endParaRPr lang="en-US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 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ÚNKP-22-5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New National Excellence Program of the Ministry for Innovation and Technology, Hungary and the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János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Bolyai</a:t>
            </a: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Research Scholarship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Hungarian Academy of Sciences.</a:t>
            </a:r>
            <a:endParaRPr lang="hu-HU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title"/>
          </p:nvPr>
        </p:nvSpPr>
        <p:spPr>
          <a:xfrm>
            <a:off x="4542971" y="-5860"/>
            <a:ext cx="2772229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hu-HU" sz="4200" b="1">
                <a:latin typeface="Calibri"/>
                <a:ea typeface="Calibri"/>
                <a:cs typeface="Calibri"/>
                <a:sym typeface="Calibri"/>
              </a:rPr>
              <a:t>Content</a:t>
            </a:r>
            <a:endParaRPr sz="4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>
            <a:spLocks noGrp="1"/>
          </p:cNvSpPr>
          <p:nvPr>
            <p:ph type="body" idx="1"/>
          </p:nvPr>
        </p:nvSpPr>
        <p:spPr>
          <a:xfrm>
            <a:off x="475710" y="1881982"/>
            <a:ext cx="11240579" cy="433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hu-HU" sz="3000" b="1"/>
              <a:t>I. Strengths &amp; Limits of Research</a:t>
            </a:r>
            <a:endParaRPr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hu-HU" sz="3000" b="1"/>
              <a:t>II. Analytical Framework</a:t>
            </a:r>
            <a:endParaRPr sz="3000" b="1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hu-HU" sz="3000" b="1"/>
              <a:t>III. Materials &amp; Distributions</a:t>
            </a:r>
            <a:endParaRPr sz="3000" b="1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hu-HU" sz="3000" b="1"/>
              <a:t>IV. Observations</a:t>
            </a:r>
            <a:endParaRPr sz="3000" b="1"/>
          </a:p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hu-HU" sz="3000" b="1"/>
              <a:t>V. Conclusion</a:t>
            </a:r>
            <a:endParaRPr sz="3000"/>
          </a:p>
          <a:p>
            <a:pPr marL="228600" lvl="0" indent="-38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endParaRPr sz="3000"/>
          </a:p>
        </p:txBody>
      </p:sp>
      <p:sp>
        <p:nvSpPr>
          <p:cNvPr id="97" name="Google Shape;97;p2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dirty="0"/>
              <a:t>I. </a:t>
            </a:r>
            <a:r>
              <a:rPr lang="hu-HU" sz="4400" b="1" dirty="0" err="1"/>
              <a:t>Strengths</a:t>
            </a:r>
            <a:r>
              <a:rPr lang="hu-HU" sz="4400" b="1" dirty="0"/>
              <a:t> &amp; </a:t>
            </a:r>
            <a:r>
              <a:rPr lang="hu-HU" sz="4400" b="1" dirty="0" err="1"/>
              <a:t>Limits</a:t>
            </a:r>
            <a:r>
              <a:rPr lang="hu-HU" sz="4400" b="1" dirty="0"/>
              <a:t> of Research</a:t>
            </a:r>
            <a:endParaRPr sz="4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0" y="2195621"/>
            <a:ext cx="11289631" cy="3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/>
              <a:t>No </a:t>
            </a:r>
            <a:r>
              <a:rPr lang="hu-HU" dirty="0" err="1"/>
              <a:t>proper</a:t>
            </a:r>
            <a:r>
              <a:rPr lang="hu-HU" dirty="0"/>
              <a:t> context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many</a:t>
            </a:r>
            <a:r>
              <a:rPr lang="hu-HU" dirty="0"/>
              <a:t> </a:t>
            </a:r>
            <a:r>
              <a:rPr lang="hu-HU" dirty="0" err="1"/>
              <a:t>materials</a:t>
            </a:r>
            <a:r>
              <a:rPr lang="hu-HU" dirty="0"/>
              <a:t> </a:t>
            </a:r>
            <a:r>
              <a:rPr lang="hu-HU" dirty="0" err="1"/>
              <a:t>due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old </a:t>
            </a:r>
            <a:r>
              <a:rPr lang="hu-HU" dirty="0" err="1"/>
              <a:t>or</a:t>
            </a:r>
            <a:r>
              <a:rPr lang="hu-HU" dirty="0"/>
              <a:t> </a:t>
            </a:r>
            <a:r>
              <a:rPr lang="hu-HU" dirty="0" err="1"/>
              <a:t>uncontrolled</a:t>
            </a:r>
            <a:r>
              <a:rPr lang="hu-HU" dirty="0"/>
              <a:t> </a:t>
            </a:r>
            <a:r>
              <a:rPr lang="hu-HU" dirty="0" err="1"/>
              <a:t>excavations</a:t>
            </a:r>
            <a:r>
              <a:rPr lang="hu-HU"/>
              <a:t> (SEA)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err="1"/>
              <a:t>Archaeological</a:t>
            </a:r>
            <a:r>
              <a:rPr lang="hu-HU" dirty="0"/>
              <a:t> </a:t>
            </a:r>
            <a:r>
              <a:rPr lang="hu-HU" dirty="0" err="1"/>
              <a:t>traditions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agendas</a:t>
            </a:r>
            <a:r>
              <a:rPr lang="hu-HU" dirty="0"/>
              <a:t> and </a:t>
            </a:r>
            <a:r>
              <a:rPr lang="hu-HU" dirty="0" err="1"/>
              <a:t>excavation</a:t>
            </a:r>
            <a:r>
              <a:rPr lang="hu-HU" dirty="0"/>
              <a:t> </a:t>
            </a:r>
            <a:r>
              <a:rPr lang="hu-HU" dirty="0" err="1"/>
              <a:t>focus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dirty="0" err="1"/>
              <a:t>Texts</a:t>
            </a:r>
            <a:r>
              <a:rPr lang="hu-HU" dirty="0"/>
              <a:t> </a:t>
            </a:r>
            <a:r>
              <a:rPr lang="hu-HU" dirty="0" err="1"/>
              <a:t>only</a:t>
            </a:r>
            <a:r>
              <a:rPr lang="hu-HU" dirty="0"/>
              <a:t> </a:t>
            </a:r>
            <a:r>
              <a:rPr lang="hu-HU" dirty="0" err="1"/>
              <a:t>generated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West and </a:t>
            </a:r>
            <a:r>
              <a:rPr lang="hu-HU" dirty="0" err="1"/>
              <a:t>China</a:t>
            </a:r>
            <a:endParaRPr dirty="0"/>
          </a:p>
        </p:txBody>
      </p:sp>
      <p:sp>
        <p:nvSpPr>
          <p:cNvPr id="104" name="Google Shape;104;p3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251791" y="981218"/>
            <a:ext cx="438647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hu-HU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Limits: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10980659" y="1449425"/>
            <a:ext cx="1081770" cy="1081770"/>
          </a:xfrm>
          <a:prstGeom prst="roundRect">
            <a:avLst>
              <a:gd name="adj" fmla="val 1667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10980659" y="3621057"/>
            <a:ext cx="1081770" cy="1081770"/>
          </a:xfrm>
          <a:prstGeom prst="roundRect">
            <a:avLst>
              <a:gd name="adj" fmla="val 16670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10980659" y="5748947"/>
            <a:ext cx="1081770" cy="1081770"/>
          </a:xfrm>
          <a:prstGeom prst="roundRect">
            <a:avLst>
              <a:gd name="adj" fmla="val 1667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/>
              <a:t>I. Strengths &amp; Limits of Research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425691" y="2014975"/>
            <a:ext cx="11307422" cy="4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Shift from the Western-centered paradigm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Using texts and regional databases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hu-HU"/>
              <a:t>Using new analythical methods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New and re-evaluated archaeological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Integration of less-recognized regions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/>
              <a:t>Using theoretical models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/>
              <a:t>(human-thing entanglement; reception theory)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251791" y="981218"/>
            <a:ext cx="438647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hu-HU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Strengths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/>
          <p:nvPr/>
        </p:nvSpPr>
        <p:spPr>
          <a:xfrm>
            <a:off x="10539406" y="1449425"/>
            <a:ext cx="1523023" cy="2171632"/>
          </a:xfrm>
          <a:prstGeom prst="roundRect">
            <a:avLst>
              <a:gd name="adj" fmla="val 1667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0446322" y="4453215"/>
            <a:ext cx="1712481" cy="1622613"/>
          </a:xfrm>
          <a:prstGeom prst="roundRect">
            <a:avLst>
              <a:gd name="adj" fmla="val 16670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9480640" y="3466138"/>
            <a:ext cx="1712481" cy="1622613"/>
          </a:xfrm>
          <a:prstGeom prst="roundRect">
            <a:avLst>
              <a:gd name="adj" fmla="val 1667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8916409" y="975341"/>
            <a:ext cx="1712481" cy="1949912"/>
          </a:xfrm>
          <a:prstGeom prst="roundRect">
            <a:avLst>
              <a:gd name="adj" fmla="val 16670"/>
            </a:avLst>
          </a:prstGeom>
          <a:blipFill rotWithShape="1">
            <a:blip r:embed="rId6">
              <a:alphaModFix/>
            </a:blip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927" y="995887"/>
            <a:ext cx="2779405" cy="232587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73" b="84444" l="25000" r="80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6881" r="18920" b="16630"/>
          <a:stretch/>
        </p:blipFill>
        <p:spPr>
          <a:xfrm>
            <a:off x="9873712" y="2832969"/>
            <a:ext cx="2554941" cy="219187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19" l="0" r="97713">
                        <a14:foregroundMark x1="46633" y1="6250" x2="47205" y2="5814"/>
                        <a14:foregroundMark x1="48729" y1="5378" x2="48729" y2="5378"/>
                        <a14:foregroundMark x1="51017" y1="5814" x2="51017" y2="5814"/>
                        <a14:foregroundMark x1="57116" y1="11919" x2="57116" y2="11919"/>
                        <a14:foregroundMark x1="60546" y1="24564" x2="60546" y2="24564"/>
                        <a14:foregroundMark x1="62834" y1="51453" x2="62834" y2="51453"/>
                        <a14:foregroundMark x1="61690" y1="65843" x2="61690" y2="65843"/>
                        <a14:foregroundMark x1="60546" y1="74564" x2="60546" y2="74564"/>
                        <a14:foregroundMark x1="59403" y1="80233" x2="59403" y2="80233"/>
                        <a14:foregroundMark x1="57116" y1="85901" x2="57116" y2="85901"/>
                        <a14:foregroundMark x1="53494" y1="91570" x2="53494" y2="91570"/>
                        <a14:foregroundMark x1="51207" y1="94622" x2="51207" y2="94622"/>
                        <a14:foregroundMark x1="48729" y1="94186" x2="48729" y2="94186"/>
                        <a14:foregroundMark x1="44155" y1="92442" x2="44155" y2="92442"/>
                        <a14:foregroundMark x1="39962" y1="82413" x2="39962" y2="82413"/>
                        <a14:foregroundMark x1="37294" y1="71948" x2="37294" y2="71948"/>
                        <a14:foregroundMark x1="35769" y1="59302" x2="35769" y2="59302"/>
                        <a14:foregroundMark x1="35388" y1="41134" x2="35388" y2="41134"/>
                        <a14:foregroundMark x1="36341" y1="25436" x2="36341" y2="25436"/>
                        <a14:foregroundMark x1="39581" y1="16715" x2="39581" y2="16715"/>
                        <a14:foregroundMark x1="47395" y1="31541" x2="47395" y2="31541"/>
                        <a14:foregroundMark x1="49682" y1="59738" x2="49682" y2="59738"/>
                        <a14:foregroundMark x1="53113" y1="37209" x2="53113" y2="37209"/>
                        <a14:foregroundMark x1="50826" y1="63663" x2="50826" y2="63663"/>
                        <a14:foregroundMark x1="45680" y1="13663" x2="45680" y2="13663"/>
                        <a14:foregroundMark x1="48729" y1="85029" x2="48729" y2="85029"/>
                        <a14:foregroundMark x1="37484" y1="47674" x2="37484" y2="47674"/>
                        <a14:foregroundMark x1="11753" y1="66279" x2="11753" y2="66279"/>
                        <a14:foregroundMark x1="40724" y1="41570" x2="40724" y2="41570"/>
                        <a14:foregroundMark x1="39771" y1="57122" x2="39771" y2="57122"/>
                        <a14:foregroundMark x1="16137" y1="31541" x2="16137" y2="31541"/>
                        <a14:foregroundMark x1="18996" y1="3198" x2="18996" y2="3198"/>
                        <a14:foregroundMark x1="23952" y1="7122" x2="23952" y2="7122"/>
                        <a14:foregroundMark x1="27954" y1="16279" x2="27954" y2="16279"/>
                        <a14:foregroundMark x1="32147" y1="35465" x2="32147" y2="35465"/>
                        <a14:foregroundMark x1="33291" y1="53634" x2="33291" y2="53634"/>
                        <a14:foregroundMark x1="31385" y1="72384" x2="31385" y2="72384"/>
                        <a14:foregroundMark x1="28907" y1="81977" x2="28907" y2="81977"/>
                        <a14:foregroundMark x1="21855" y1="95494" x2="21855" y2="95494"/>
                        <a14:foregroundMark x1="19187" y1="97674" x2="19187" y2="97674"/>
                        <a14:foregroundMark x1="14803" y1="97674" x2="14803" y2="97674"/>
                        <a14:foregroundMark x1="11182" y1="95058" x2="11182" y2="95058"/>
                        <a14:foregroundMark x1="3748" y1="67587" x2="3748" y2="67587"/>
                        <a14:foregroundMark x1="2414" y1="39390" x2="2414" y2="39390"/>
                        <a14:foregroundMark x1="5464" y1="18459" x2="5464" y2="18459"/>
                        <a14:foregroundMark x1="13088" y1="5378" x2="13088" y2="5378"/>
                        <a14:foregroundMark x1="9466" y1="7994" x2="9466" y2="7994"/>
                        <a14:foregroundMark x1="3558" y1="25872" x2="3558" y2="25872"/>
                        <a14:foregroundMark x1="2986" y1="58430" x2="2986" y2="58430"/>
                        <a14:foregroundMark x1="7370" y1="84593" x2="7370" y2="84593"/>
                        <a14:foregroundMark x1="5273" y1="73256" x2="5273" y2="73256"/>
                        <a14:foregroundMark x1="6989" y1="31977" x2="6989" y2="31977"/>
                        <a14:foregroundMark x1="21474" y1="26308" x2="21474" y2="26308"/>
                        <a14:foregroundMark x1="22236" y1="58866" x2="22236" y2="58866"/>
                        <a14:foregroundMark x1="23952" y1="48983" x2="23952" y2="48983"/>
                        <a14:foregroundMark x1="22999" y1="71076" x2="22999" y2="71076"/>
                        <a14:foregroundMark x1="24714" y1="88953" x2="24714" y2="88953"/>
                        <a14:foregroundMark x1="26048" y1="89390" x2="26048" y2="89390"/>
                        <a14:foregroundMark x1="17853" y1="68459" x2="17853" y2="68459"/>
                        <a14:foregroundMark x1="11563" y1="37645" x2="11563" y2="37645"/>
                        <a14:foregroundMark x1="12516" y1="20203" x2="12516" y2="20203"/>
                        <a14:foregroundMark x1="39199" y1="32413" x2="39199" y2="32413"/>
                        <a14:foregroundMark x1="22808" y1="68023" x2="22808" y2="68023"/>
                        <a14:foregroundMark x1="12516" y1="53198" x2="12516" y2="53198"/>
                        <a14:foregroundMark x1="18234" y1="42006" x2="18234" y2="42006"/>
                        <a14:foregroundMark x1="12516" y1="48983" x2="12516" y2="48983"/>
                        <a14:foregroundMark x1="8895" y1="47238" x2="8895" y2="47238"/>
                        <a14:foregroundMark x1="25476" y1="24128" x2="25476" y2="24128"/>
                        <a14:foregroundMark x1="27382" y1="38517" x2="27382" y2="38517"/>
                        <a14:foregroundMark x1="27764" y1="46366" x2="27764" y2="46366"/>
                        <a14:foregroundMark x1="27001" y1="57994" x2="27001" y2="57994"/>
                        <a14:foregroundMark x1="20521" y1="81541" x2="20521" y2="81541"/>
                        <a14:foregroundMark x1="15565" y1="85029" x2="15565" y2="85029"/>
                        <a14:foregroundMark x1="8704" y1="71512" x2="8704" y2="71512"/>
                        <a14:foregroundMark x1="6798" y1="23256" x2="6798" y2="23256"/>
                        <a14:foregroundMark x1="13278" y1="15407" x2="13278" y2="15407"/>
                        <a14:foregroundMark x1="18615" y1="13227" x2="18615" y2="13227"/>
                        <a14:foregroundMark x1="19377" y1="21512" x2="19377" y2="21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06" y="4412923"/>
            <a:ext cx="5593824" cy="244507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6" y="980547"/>
            <a:ext cx="2341624" cy="3020999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04" y="3944112"/>
            <a:ext cx="3857066" cy="27578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89934" l="202" r="943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96" y="1505395"/>
            <a:ext cx="2779405" cy="5065691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-72917" y="6432093"/>
            <a:ext cx="2515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©</a:t>
            </a:r>
            <a:r>
              <a:rPr lang="zh-TW" altLang="en-US" sz="1000" dirty="0"/>
              <a:t>廣西壯族自治區博物館</a:t>
            </a:r>
            <a:endParaRPr lang="zh-CN" altLang="en-US" sz="1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0850604" y="6414353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altLang="zh-TW" sz="1100" dirty="0" err="1"/>
              <a:t>Borell</a:t>
            </a:r>
            <a:r>
              <a:rPr lang="hu-HU" altLang="zh-TW" sz="1100" dirty="0"/>
              <a:t> 2017,62.</a:t>
            </a:r>
            <a:endParaRPr lang="hu-HU" sz="11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-94881" y="3578639"/>
            <a:ext cx="3057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新疆维吾尔自治区博物馆</a:t>
            </a:r>
            <a:r>
              <a:rPr lang="hu-HU" sz="1100" dirty="0"/>
              <a:t>–</a:t>
            </a:r>
            <a:r>
              <a:rPr lang="zh-CN" altLang="en-US" sz="1100" dirty="0"/>
              <a:t>新疆文物考古研究所</a:t>
            </a:r>
            <a:r>
              <a:rPr lang="hu-HU" altLang="zh-CN" sz="1100" dirty="0"/>
              <a:t> </a:t>
            </a:r>
            <a:r>
              <a:rPr lang="hu-HU" sz="1100" dirty="0"/>
              <a:t>2001.</a:t>
            </a:r>
            <a:endParaRPr lang="en-GB" sz="11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8865183" y="2573600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altLang="zh-TW" sz="1100" dirty="0" err="1"/>
              <a:t>Borell</a:t>
            </a:r>
            <a:r>
              <a:rPr lang="hu-HU" altLang="zh-TW" sz="1100" dirty="0"/>
              <a:t> 2008,17.</a:t>
            </a:r>
            <a:endParaRPr lang="hu-HU" sz="11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10927081" y="4001546"/>
            <a:ext cx="2515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©</a:t>
            </a:r>
            <a:r>
              <a:rPr lang="hu-HU" altLang="zh-TW" sz="1000" dirty="0" err="1"/>
              <a:t>Natski&amp;Aminda</a:t>
            </a:r>
            <a:endParaRPr lang="zh-CN" altLang="en-US" sz="10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571084" y="5505979"/>
            <a:ext cx="2286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100" dirty="0"/>
              <a:t>www.sxcr.gov.cn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1A6F506-E9C7-DDF9-2110-617E2D89BCE6}"/>
              </a:ext>
            </a:extLst>
          </p:cNvPr>
          <p:cNvSpPr txBox="1">
            <a:spLocks/>
          </p:cNvSpPr>
          <p:nvPr/>
        </p:nvSpPr>
        <p:spPr>
          <a:xfrm>
            <a:off x="3240365" y="837504"/>
            <a:ext cx="4386470" cy="973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b="1" dirty="0">
                <a:latin typeface="+mn-lt"/>
              </a:rPr>
              <a:t>Roman?</a:t>
            </a:r>
            <a:endParaRPr lang="fr-FR" sz="3200" dirty="0">
              <a:latin typeface="+mn-lt"/>
            </a:endParaRPr>
          </a:p>
        </p:txBody>
      </p:sp>
      <p:sp>
        <p:nvSpPr>
          <p:cNvPr id="21" name="Google Shape;115;p4">
            <a:extLst>
              <a:ext uri="{FF2B5EF4-FFF2-40B4-BE49-F238E27FC236}">
                <a16:creationId xmlns:a16="http://schemas.microsoft.com/office/drawing/2014/main" id="{F10C8C12-FEF5-4C23-8EDC-C63DAF64F1AA}"/>
              </a:ext>
            </a:extLst>
          </p:cNvPr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2;p3">
            <a:extLst>
              <a:ext uri="{FF2B5EF4-FFF2-40B4-BE49-F238E27FC236}">
                <a16:creationId xmlns:a16="http://schemas.microsoft.com/office/drawing/2014/main" id="{216BC320-10C4-44F1-94F7-BE920ECF597B}"/>
              </a:ext>
            </a:extLst>
          </p:cNvPr>
          <p:cNvSpPr txBox="1">
            <a:spLocks/>
          </p:cNvSpPr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I. Strengths &amp; Limits of Research</a:t>
            </a:r>
            <a:endParaRPr lang="en-US" sz="42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26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 txBox="1">
            <a:spLocks noGrp="1"/>
          </p:cNvSpPr>
          <p:nvPr>
            <p:ph type="body" idx="1"/>
          </p:nvPr>
        </p:nvSpPr>
        <p:spPr>
          <a:xfrm>
            <a:off x="352425" y="1063625"/>
            <a:ext cx="10163175" cy="2365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hu-HU" b="1" dirty="0">
                <a:solidFill>
                  <a:schemeClr val="accent1"/>
                </a:solidFill>
              </a:rPr>
              <a:t>Techno-</a:t>
            </a:r>
            <a:r>
              <a:rPr lang="hu-HU" b="1" dirty="0" err="1">
                <a:solidFill>
                  <a:schemeClr val="accent1"/>
                </a:solidFill>
              </a:rPr>
              <a:t>stylistic</a:t>
            </a:r>
            <a:r>
              <a:rPr lang="hu-HU" b="1" dirty="0">
                <a:solidFill>
                  <a:schemeClr val="accent1"/>
                </a:solidFill>
              </a:rPr>
              <a:t> </a:t>
            </a:r>
            <a:r>
              <a:rPr lang="hu-HU" b="1" dirty="0" err="1">
                <a:solidFill>
                  <a:schemeClr val="accent1"/>
                </a:solidFill>
              </a:rPr>
              <a:t>analysis</a:t>
            </a:r>
            <a:r>
              <a:rPr lang="hu-HU" b="1" dirty="0">
                <a:solidFill>
                  <a:schemeClr val="accent1"/>
                </a:solidFill>
              </a:rPr>
              <a:t>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solidFill>
                <a:srgbClr val="D5DBE5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400" dirty="0" err="1"/>
              <a:t>Interpret</a:t>
            </a:r>
            <a:r>
              <a:rPr lang="hu-HU" sz="2400" dirty="0"/>
              <a:t> and </a:t>
            </a:r>
            <a:r>
              <a:rPr lang="hu-HU" sz="2400" dirty="0" err="1"/>
              <a:t>discuss</a:t>
            </a:r>
            <a:r>
              <a:rPr lang="hu-HU" sz="2400" dirty="0"/>
              <a:t> </a:t>
            </a:r>
            <a:r>
              <a:rPr lang="hu-HU" sz="2400" dirty="0" err="1"/>
              <a:t>Asia-discovered</a:t>
            </a:r>
            <a:r>
              <a:rPr lang="hu-HU" sz="2400" dirty="0"/>
              <a:t> </a:t>
            </a:r>
            <a:r>
              <a:rPr lang="hu-HU" sz="2400" dirty="0" err="1"/>
              <a:t>materials</a:t>
            </a:r>
            <a:r>
              <a:rPr lang="hu-HU" sz="2400" dirty="0"/>
              <a:t> in </a:t>
            </a:r>
            <a:r>
              <a:rPr lang="hu-HU" sz="2400" dirty="0" err="1"/>
              <a:t>terms</a:t>
            </a:r>
            <a:r>
              <a:rPr lang="hu-HU" sz="2400" dirty="0"/>
              <a:t> of </a:t>
            </a:r>
            <a:r>
              <a:rPr lang="hu-HU" sz="2400" dirty="0" err="1"/>
              <a:t>levels</a:t>
            </a:r>
            <a:r>
              <a:rPr lang="hu-HU" sz="2400" dirty="0"/>
              <a:t> of </a:t>
            </a:r>
            <a:r>
              <a:rPr lang="hu-HU" sz="2400" dirty="0" err="1"/>
              <a:t>interactions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hu-HU" sz="2400" dirty="0"/>
              <a:t>Roman </a:t>
            </a:r>
            <a:r>
              <a:rPr lang="hu-HU" sz="2400" dirty="0" err="1"/>
              <a:t>style</a:t>
            </a:r>
            <a:r>
              <a:rPr lang="hu-HU" sz="2400" dirty="0"/>
              <a:t> </a:t>
            </a:r>
            <a:r>
              <a:rPr lang="hu-HU" sz="2400" dirty="0" err="1"/>
              <a:t>objects</a:t>
            </a:r>
            <a:r>
              <a:rPr lang="hu-HU" sz="2400" dirty="0"/>
              <a:t> in local </a:t>
            </a:r>
            <a:r>
              <a:rPr lang="hu-HU" sz="2400" dirty="0" err="1"/>
              <a:t>contexts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27" name="Google Shape;127;p5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-16598" y="6396335"/>
            <a:ext cx="12192000" cy="461665"/>
          </a:xfrm>
          <a:prstGeom prst="rect">
            <a:avLst/>
          </a:prstGeom>
          <a:solidFill>
            <a:srgbClr val="FFF2CC">
              <a:alpha val="5843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hu-HU" sz="1200" b="0" i="0" u="none" strike="noStrike" cap="small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K. Hoppál, B. Bellina, L. Dussubieux,</a:t>
            </a:r>
            <a:r>
              <a:rPr lang="hu-HU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“Links between the Mediterranean world, South Asia, Southeast Asia and China from the late first millennium BC to the early first centuries AD” In: M. Nenna et al. (eds.)</a:t>
            </a:r>
            <a:r>
              <a:rPr lang="hu-HU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12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Proceedings of Alexandria the cosmopolis: a global perspective, Centre d'études alexandrines, December 2-5, 2019, Alexandria, EGYPT, ÉTUDES ALEXANDRINES</a:t>
            </a:r>
            <a:r>
              <a:rPr lang="hu-HU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(in press)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852520" y="3886200"/>
            <a:ext cx="1581518" cy="1809750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5571207" y="3865203"/>
            <a:ext cx="1581518" cy="1636895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l="-7996" r="-7997"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8610600" y="3782593"/>
            <a:ext cx="1657349" cy="1696826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5237729" y="5536870"/>
            <a:ext cx="191499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Mediterranean raw materials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609601" y="5309211"/>
            <a:ext cx="20954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Objects of Mediterranean origin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p5"/>
          <p:cNvGrpSpPr/>
          <p:nvPr/>
        </p:nvGrpSpPr>
        <p:grpSpPr>
          <a:xfrm>
            <a:off x="9289894" y="5212052"/>
            <a:ext cx="2306327" cy="1108494"/>
            <a:chOff x="9872475" y="8031829"/>
            <a:chExt cx="2306327" cy="1108494"/>
          </a:xfrm>
        </p:grpSpPr>
        <p:sp>
          <p:nvSpPr>
            <p:cNvPr id="135" name="Google Shape;135;p5"/>
            <p:cNvSpPr/>
            <p:nvPr/>
          </p:nvSpPr>
          <p:spPr>
            <a:xfrm>
              <a:off x="9872475" y="8031829"/>
              <a:ext cx="2306327" cy="1108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9872475" y="8031829"/>
              <a:ext cx="2306327" cy="11084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lang="hu-HU" sz="18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Integrating Roman/Hellenistic visual elements to varying degrees</a:t>
              </a:r>
              <a:endPara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/>
              <a:t>II. Analytical Framework</a:t>
            </a:r>
            <a:endParaRPr sz="4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III. Materials &amp; Distributions</a:t>
            </a:r>
            <a:endParaRPr sz="4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2B7BB07-1913-44DC-9A1F-95C4098BE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96" y="967582"/>
            <a:ext cx="8610207" cy="57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0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40" y="938061"/>
            <a:ext cx="7385816" cy="59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5271" y="2555388"/>
            <a:ext cx="2392463" cy="262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03225" y="2695475"/>
            <a:ext cx="1754757" cy="192449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9"/>
          <p:cNvSpPr txBox="1"/>
          <p:nvPr/>
        </p:nvSpPr>
        <p:spPr>
          <a:xfrm>
            <a:off x="10038811" y="4373747"/>
            <a:ext cx="14835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Nanjingshi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Bowuguan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2004.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37974" y="4702028"/>
            <a:ext cx="3184424" cy="152314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10114393" y="6061013"/>
            <a:ext cx="148358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2009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hu-HU" sz="1100"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32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Eastern</a:t>
            </a:r>
            <a:r>
              <a:rPr lang="hu-HU" sz="32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hu-HU" sz="32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China</a:t>
            </a:r>
            <a:endParaRPr sz="32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12" name="Google Shape;268;p12">
            <a:extLst>
              <a:ext uri="{FF2B5EF4-FFF2-40B4-BE49-F238E27FC236}">
                <a16:creationId xmlns:a16="http://schemas.microsoft.com/office/drawing/2014/main" id="{1ACBB2E0-81D9-4369-B71C-649CE7DE32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6321" y="835189"/>
            <a:ext cx="3913808" cy="151439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78;p12">
            <a:extLst>
              <a:ext uri="{FF2B5EF4-FFF2-40B4-BE49-F238E27FC236}">
                <a16:creationId xmlns:a16="http://schemas.microsoft.com/office/drawing/2014/main" id="{59C7D937-4D24-468C-8CFE-F92B826D7F50}"/>
              </a:ext>
            </a:extLst>
          </p:cNvPr>
          <p:cNvSpPr txBox="1"/>
          <p:nvPr/>
        </p:nvSpPr>
        <p:spPr>
          <a:xfrm>
            <a:off x="9512253" y="2382517"/>
            <a:ext cx="179706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Nanjing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Bowuyuan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Ellipszis 13">
            <a:extLst>
              <a:ext uri="{FF2B5EF4-FFF2-40B4-BE49-F238E27FC236}">
                <a16:creationId xmlns:a16="http://schemas.microsoft.com/office/drawing/2014/main" id="{5FFCB5B8-0FB2-44B6-A05B-1F3661ECCBE8}"/>
              </a:ext>
            </a:extLst>
          </p:cNvPr>
          <p:cNvSpPr/>
          <p:nvPr/>
        </p:nvSpPr>
        <p:spPr>
          <a:xfrm>
            <a:off x="3686175" y="1666875"/>
            <a:ext cx="2524125" cy="1657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40" y="938061"/>
            <a:ext cx="7385816" cy="594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97453" y="1108086"/>
            <a:ext cx="2474657" cy="192449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9461351" y="2631251"/>
            <a:ext cx="105206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Xiong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2014.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1" y="-5860"/>
            <a:ext cx="12158802" cy="914400"/>
          </a:xfrm>
          <a:prstGeom prst="rect">
            <a:avLst/>
          </a:prstGeom>
          <a:noFill/>
          <a:ln w="3175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1981200" y="-5860"/>
            <a:ext cx="7791450" cy="97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lang="hu-HU" sz="1100" b="1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u-HU" sz="3200" b="1" i="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Southern </a:t>
            </a:r>
            <a:r>
              <a:rPr lang="hu-HU" sz="3200" b="1" i="0" u="none" strike="noStrike" cap="none" dirty="0" err="1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China</a:t>
            </a:r>
            <a:endParaRPr sz="3200" b="0" i="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AD5CC4FC-D6B2-4715-8818-274310E52BA6}"/>
              </a:ext>
            </a:extLst>
          </p:cNvPr>
          <p:cNvSpPr/>
          <p:nvPr/>
        </p:nvSpPr>
        <p:spPr>
          <a:xfrm>
            <a:off x="4533900" y="3561380"/>
            <a:ext cx="1857375" cy="6296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7A5CE78-ECE0-4C47-BF60-804BFF0E4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87" y="3606623"/>
            <a:ext cx="3432026" cy="1987119"/>
          </a:xfrm>
          <a:prstGeom prst="rect">
            <a:avLst/>
          </a:prstGeom>
        </p:spPr>
      </p:pic>
      <p:sp>
        <p:nvSpPr>
          <p:cNvPr id="15" name="Google Shape;188;p9">
            <a:extLst>
              <a:ext uri="{FF2B5EF4-FFF2-40B4-BE49-F238E27FC236}">
                <a16:creationId xmlns:a16="http://schemas.microsoft.com/office/drawing/2014/main" id="{B4C4630E-7C98-49F8-9D91-EBFB395BF883}"/>
              </a:ext>
            </a:extLst>
          </p:cNvPr>
          <p:cNvSpPr txBox="1"/>
          <p:nvPr/>
        </p:nvSpPr>
        <p:spPr>
          <a:xfrm>
            <a:off x="9246619" y="4974896"/>
            <a:ext cx="105206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Xiong</a:t>
            </a: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2022.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3248EB9-5E63-4DA7-A966-4B295F2C5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558" r="100000">
                        <a14:foregroundMark x1="27726" y1="16522" x2="27726" y2="16522"/>
                        <a14:foregroundMark x1="33333" y1="14348" x2="33333" y2="14348"/>
                        <a14:foregroundMark x1="36760" y1="13478" x2="36760" y2="13478"/>
                        <a14:foregroundMark x1="31153" y1="16522" x2="31153" y2="16522"/>
                        <a14:foregroundMark x1="30530" y1="16087" x2="30530" y2="16087"/>
                        <a14:foregroundMark x1="29907" y1="15652" x2="29907" y2="15652"/>
                        <a14:foregroundMark x1="42368" y1="13478" x2="42368" y2="13478"/>
                        <a14:foregroundMark x1="39564" y1="13913" x2="39564" y2="13913"/>
                        <a14:foregroundMark x1="90654" y1="27826" x2="90654" y2="27826"/>
                        <a14:foregroundMark x1="87227" y1="21304" x2="87227" y2="21304"/>
                        <a14:foregroundMark x1="79439" y1="17826" x2="79439" y2="17826"/>
                        <a14:foregroundMark x1="72274" y1="14783" x2="72274" y2="14783"/>
                        <a14:foregroundMark x1="67913" y1="13478" x2="67913" y2="13478"/>
                        <a14:foregroundMark x1="75078" y1="15217" x2="75078" y2="15217"/>
                        <a14:foregroundMark x1="63240" y1="13478" x2="63240" y2="13478"/>
                        <a14:foregroundMark x1="60436" y1="13043" x2="60436" y2="13043"/>
                        <a14:foregroundMark x1="57009" y1="12174" x2="57009" y2="12174"/>
                        <a14:foregroundMark x1="51090" y1="11739" x2="51090" y2="11739"/>
                        <a14:foregroundMark x1="45171" y1="11739" x2="45171" y2="11739"/>
                        <a14:foregroundMark x1="26791" y1="15217" x2="26791" y2="15217"/>
                        <a14:foregroundMark x1="30218" y1="14783" x2="30218" y2="14783"/>
                        <a14:foregroundMark x1="77570" y1="74783" x2="77570" y2="74783"/>
                        <a14:foregroundMark x1="73832" y1="77826" x2="73832" y2="77826"/>
                        <a14:foregroundMark x1="71340" y1="78696" x2="71340" y2="78696"/>
                        <a14:backgroundMark x1="37695" y1="87391" x2="37695" y2="87391"/>
                        <a14:backgroundMark x1="78193" y1="78261" x2="78193" y2="78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518" y="5415553"/>
            <a:ext cx="2158323" cy="1546462"/>
          </a:xfrm>
          <a:prstGeom prst="rect">
            <a:avLst/>
          </a:prstGeom>
        </p:spPr>
      </p:pic>
      <p:sp>
        <p:nvSpPr>
          <p:cNvPr id="18" name="Google Shape;188;p9">
            <a:extLst>
              <a:ext uri="{FF2B5EF4-FFF2-40B4-BE49-F238E27FC236}">
                <a16:creationId xmlns:a16="http://schemas.microsoft.com/office/drawing/2014/main" id="{AFE08AE2-D69B-48DB-BCB6-4B7259A3B79A}"/>
              </a:ext>
            </a:extLst>
          </p:cNvPr>
          <p:cNvSpPr txBox="1"/>
          <p:nvPr/>
        </p:nvSpPr>
        <p:spPr>
          <a:xfrm>
            <a:off x="9163269" y="6603331"/>
            <a:ext cx="171346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hu-HU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©National Museum of </a:t>
            </a:r>
            <a:r>
              <a:rPr lang="hu-HU" sz="1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956EAB4-4B6C-4E39-98AD-88EB8B1D8E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81" y="4400637"/>
            <a:ext cx="2330338" cy="23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17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857</Words>
  <Application>Microsoft Office PowerPoint</Application>
  <PresentationFormat>Szélesvásznú</PresentationFormat>
  <Paragraphs>177</Paragraphs>
  <Slides>18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DengXian</vt:lpstr>
      <vt:lpstr>DengXian</vt:lpstr>
      <vt:lpstr>Noto Sans</vt:lpstr>
      <vt:lpstr>新細明體</vt:lpstr>
      <vt:lpstr>Times New Roman</vt:lpstr>
      <vt:lpstr>Office-téma</vt:lpstr>
      <vt:lpstr>Studying Silk Road networks through Roman artefacts in China</vt:lpstr>
      <vt:lpstr>Content</vt:lpstr>
      <vt:lpstr>I. Strengths &amp; Limits of Research</vt:lpstr>
      <vt:lpstr>I. Strengths &amp; Limits of Research</vt:lpstr>
      <vt:lpstr>PowerPoint-bemutató</vt:lpstr>
      <vt:lpstr>II. Analytical Framework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Silk Roads:  The Roman World and Southeast Asia, Where are we now?</dc:title>
  <dc:creator>Dr. Hoppál Krisztina</dc:creator>
  <cp:lastModifiedBy>Velancsics Béla</cp:lastModifiedBy>
  <cp:revision>85</cp:revision>
  <dcterms:created xsi:type="dcterms:W3CDTF">2023-05-30T08:37:47Z</dcterms:created>
  <dcterms:modified xsi:type="dcterms:W3CDTF">2023-11-29T08:50:22Z</dcterms:modified>
</cp:coreProperties>
</file>