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92" r:id="rId3"/>
    <p:sldId id="290" r:id="rId4"/>
    <p:sldId id="305" r:id="rId5"/>
    <p:sldId id="298" r:id="rId6"/>
    <p:sldId id="306" r:id="rId7"/>
    <p:sldId id="300" r:id="rId8"/>
    <p:sldId id="307" r:id="rId9"/>
    <p:sldId id="309" r:id="rId10"/>
    <p:sldId id="308" r:id="rId11"/>
    <p:sldId id="311" r:id="rId12"/>
    <p:sldId id="310" r:id="rId13"/>
    <p:sldId id="271" r:id="rId14"/>
    <p:sldId id="297" r:id="rId15"/>
    <p:sldId id="304" r:id="rId16"/>
    <p:sldId id="303" r:id="rId17"/>
    <p:sldId id="313" r:id="rId18"/>
    <p:sldId id="312" r:id="rId19"/>
    <p:sldId id="29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4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9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85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64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2706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7530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9683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714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839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85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247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18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026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084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57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803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96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7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25642C-E58F-4DEB-A50B-F0BE41AA64C9}" type="datetimeFigureOut">
              <a:rPr lang="hu-HU" smtClean="0"/>
              <a:t>2023. 08. 17.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A990-1224-43B3-960F-23748C91A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4728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5" y="1005840"/>
            <a:ext cx="8825658" cy="1946365"/>
          </a:xfrm>
        </p:spPr>
        <p:txBody>
          <a:bodyPr/>
          <a:lstStyle/>
          <a:p>
            <a:r>
              <a:rPr lang="hu-HU" sz="2000" dirty="0" smtClean="0">
                <a:cs typeface="Calibri" panose="020F0502020204030204" pitchFamily="34" charset="0"/>
              </a:rPr>
              <a:t/>
            </a:r>
            <a:br>
              <a:rPr lang="hu-HU" sz="2000" dirty="0" smtClean="0">
                <a:cs typeface="Calibri" panose="020F0502020204030204" pitchFamily="34" charset="0"/>
              </a:rPr>
            </a:br>
            <a:r>
              <a:rPr lang="en-GB" sz="2000" dirty="0"/>
              <a:t>On the cultural crossroads. The research activities of the Institute of Ethnology and the 200 years Hungarian Academy of Sciences in connection with Central and East Asia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>
                <a:cs typeface="Calibri" panose="020F0502020204030204" pitchFamily="34" charset="0"/>
              </a:rPr>
              <a:t/>
            </a:r>
            <a:br>
              <a:rPr lang="hu-HU" sz="2000" dirty="0" smtClean="0">
                <a:cs typeface="Calibri" panose="020F0502020204030204" pitchFamily="34" charset="0"/>
              </a:rPr>
            </a:br>
            <a:endParaRPr lang="hu-HU" sz="2000" dirty="0">
              <a:cs typeface="Calibri" panose="020F05020202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54955" y="4710736"/>
            <a:ext cx="8825658" cy="1257801"/>
          </a:xfrm>
        </p:spPr>
        <p:txBody>
          <a:bodyPr>
            <a:normAutofit/>
          </a:bodyPr>
          <a:lstStyle/>
          <a:p>
            <a:r>
              <a:rPr lang="en-US" sz="1600" cap="none" dirty="0" smtClean="0"/>
              <a:t>Szilágyi Zsolt</a:t>
            </a:r>
          </a:p>
          <a:p>
            <a:r>
              <a:rPr lang="en-US" sz="1400" cap="none" dirty="0" smtClean="0"/>
              <a:t>Institute of Ethnology, </a:t>
            </a:r>
          </a:p>
          <a:p>
            <a:r>
              <a:rPr lang="en-US" sz="1400" cap="none" dirty="0" smtClean="0"/>
              <a:t>Research Centre for the </a:t>
            </a:r>
            <a:r>
              <a:rPr lang="en-US" sz="1400" cap="none" dirty="0" err="1" smtClean="0"/>
              <a:t>Humanit</a:t>
            </a:r>
            <a:r>
              <a:rPr lang="hu-HU" sz="1400" cap="none" dirty="0" smtClean="0"/>
              <a:t>i</a:t>
            </a:r>
            <a:r>
              <a:rPr lang="en-US" sz="1400" cap="none" dirty="0" err="1" smtClean="0"/>
              <a:t>es</a:t>
            </a:r>
            <a:r>
              <a:rPr lang="en-US" sz="1400" cap="none" dirty="0" smtClean="0"/>
              <a:t>, Hungary</a:t>
            </a:r>
            <a:endParaRPr lang="en-US" sz="1400" cap="none" dirty="0"/>
          </a:p>
        </p:txBody>
      </p:sp>
    </p:spTree>
    <p:extLst>
      <p:ext uri="{BB962C8B-B14F-4D97-AF65-F5344CB8AC3E}">
        <p14:creationId xmlns:p14="http://schemas.microsoft.com/office/powerpoint/2010/main" val="26292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8386" y="452718"/>
            <a:ext cx="9012448" cy="756150"/>
          </a:xfrm>
        </p:spPr>
        <p:txBody>
          <a:bodyPr/>
          <a:lstStyle/>
          <a:p>
            <a:r>
              <a:rPr lang="hu-HU" sz="2800" dirty="0" smtClean="0"/>
              <a:t>Vilmos Diószegi (1923-1972)</a:t>
            </a:r>
            <a:endParaRPr lang="en-US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8" y="1811090"/>
            <a:ext cx="4395787" cy="288143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654493" y="1811090"/>
            <a:ext cx="5698015" cy="4496720"/>
          </a:xfrm>
        </p:spPr>
        <p:txBody>
          <a:bodyPr>
            <a:normAutofit/>
          </a:bodyPr>
          <a:lstStyle/>
          <a:p>
            <a:r>
              <a:rPr lang="en-US" dirty="0" smtClean="0"/>
              <a:t>He was an internationally recognized Hungarian ethnologist studying Siberian shamanic traditions. </a:t>
            </a:r>
          </a:p>
          <a:p>
            <a:r>
              <a:rPr lang="en-US" dirty="0" smtClean="0"/>
              <a:t>He had the chance to conduct fieldwork in Southern Siberia and the Northern Mongolia four times between 1957 and 1964.</a:t>
            </a:r>
          </a:p>
          <a:p>
            <a:r>
              <a:rPr lang="en-US" dirty="0" err="1" smtClean="0"/>
              <a:t>Diószegi</a:t>
            </a:r>
            <a:r>
              <a:rPr lang="en-US" dirty="0" smtClean="0"/>
              <a:t> influenced the representatives of the local intelligentsia to value their indigenous culture and shamanic traditions and he emphasized the role these in ethnic identity.</a:t>
            </a:r>
          </a:p>
          <a:p>
            <a:r>
              <a:rPr lang="en-US" dirty="0" smtClean="0"/>
              <a:t>Our research group shares his research publications and diaries with the source communities.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796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7814" y="429470"/>
            <a:ext cx="8947522" cy="791560"/>
          </a:xfrm>
        </p:spPr>
        <p:txBody>
          <a:bodyPr/>
          <a:lstStyle/>
          <a:p>
            <a:r>
              <a:rPr lang="en-US" sz="2400" dirty="0" err="1" smtClean="0"/>
              <a:t>György</a:t>
            </a:r>
            <a:r>
              <a:rPr lang="en-US" sz="2400" dirty="0" smtClean="0"/>
              <a:t> </a:t>
            </a:r>
            <a:r>
              <a:rPr lang="en-US" sz="2400" dirty="0" err="1" smtClean="0"/>
              <a:t>Almasy’s</a:t>
            </a:r>
            <a:r>
              <a:rPr lang="en-US" sz="2400" dirty="0" smtClean="0"/>
              <a:t> diaries and research notes translated into local languages, researched, translated and  published by </a:t>
            </a:r>
            <a:r>
              <a:rPr lang="en-US" sz="2400" dirty="0" err="1" smtClean="0"/>
              <a:t>István</a:t>
            </a:r>
            <a:r>
              <a:rPr lang="en-US" sz="2400" dirty="0" smtClean="0"/>
              <a:t> </a:t>
            </a:r>
            <a:r>
              <a:rPr lang="en-US" sz="2400" dirty="0" err="1" smtClean="0"/>
              <a:t>Sántha</a:t>
            </a:r>
            <a:r>
              <a:rPr lang="en-US" sz="2400" dirty="0" smtClean="0"/>
              <a:t> and </a:t>
            </a:r>
            <a:r>
              <a:rPr lang="en-US" sz="2400" dirty="0" err="1" smtClean="0"/>
              <a:t>Dávid</a:t>
            </a:r>
            <a:r>
              <a:rPr lang="en-US" sz="2400" dirty="0" smtClean="0"/>
              <a:t> </a:t>
            </a:r>
            <a:r>
              <a:rPr lang="en-US" sz="2400" dirty="0" err="1" smtClean="0"/>
              <a:t>Somfai</a:t>
            </a:r>
            <a:r>
              <a:rPr lang="en-US" sz="2400" dirty="0" smtClean="0"/>
              <a:t> Kara</a:t>
            </a:r>
            <a:endParaRPr lang="en-US" sz="24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12" y="1719439"/>
            <a:ext cx="1910715" cy="2817495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21" y="3500337"/>
            <a:ext cx="1926908" cy="2874170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31" y="2208805"/>
            <a:ext cx="4453560" cy="25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5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722112"/>
          </a:xfrm>
        </p:spPr>
        <p:txBody>
          <a:bodyPr/>
          <a:lstStyle/>
          <a:p>
            <a:r>
              <a:rPr lang="en-US" sz="2800" dirty="0" smtClean="0"/>
              <a:t>Digitalization programs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798275"/>
            <a:ext cx="8946541" cy="4195481"/>
          </a:xfrm>
        </p:spPr>
        <p:txBody>
          <a:bodyPr/>
          <a:lstStyle/>
          <a:p>
            <a:r>
              <a:rPr lang="en-US" dirty="0" smtClean="0"/>
              <a:t>In accordance with the requirements of the 21st century, we have launched several digitization programs to make our research materials easier to access. </a:t>
            </a:r>
          </a:p>
          <a:p>
            <a:pPr lvl="1"/>
            <a:r>
              <a:rPr lang="en-US" dirty="0" smtClean="0"/>
              <a:t>One of the priority research projects of the Institute of Ethnology is the</a:t>
            </a:r>
            <a:r>
              <a:rPr lang="en-US" b="1" dirty="0" smtClean="0"/>
              <a:t> </a:t>
            </a:r>
            <a:r>
              <a:rPr lang="en-US" i="1" dirty="0" smtClean="0"/>
              <a:t>Digitization and preservation of rare historical sources on Inner Asia written in the late Manchu period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We not only publish the digital contents of individual collections, but we also cooperate with Hungary's largest digital database. It is called Arcanum.</a:t>
            </a:r>
            <a:endParaRPr lang="en-US" b="1" dirty="0" smtClean="0"/>
          </a:p>
          <a:p>
            <a:pPr lvl="1"/>
            <a:r>
              <a:rPr lang="en-US" dirty="0" smtClean="0"/>
              <a:t>This program is aimed to create a large database from published periodicals, daily papers and lexicons.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09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2192" y="452718"/>
            <a:ext cx="8858642" cy="710538"/>
          </a:xfrm>
        </p:spPr>
        <p:txBody>
          <a:bodyPr/>
          <a:lstStyle/>
          <a:p>
            <a:r>
              <a:rPr lang="en-US" sz="2800" dirty="0" smtClean="0"/>
              <a:t>Digitalization programs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12327" y="1853248"/>
            <a:ext cx="4396339" cy="3551949"/>
          </a:xfrm>
        </p:spPr>
        <p:txBody>
          <a:bodyPr/>
          <a:lstStyle/>
          <a:p>
            <a:r>
              <a:rPr lang="en-US" dirty="0" smtClean="0"/>
              <a:t>Arcanum</a:t>
            </a:r>
          </a:p>
          <a:p>
            <a:pPr lvl="1"/>
            <a:r>
              <a:rPr lang="en-US" dirty="0" smtClean="0"/>
              <a:t>It is a private initiative.</a:t>
            </a:r>
          </a:p>
          <a:p>
            <a:pPr lvl="1"/>
            <a:r>
              <a:rPr lang="en-US" dirty="0" smtClean="0"/>
              <a:t>Today 46 135 450 pages is accessible on Arcanum.</a:t>
            </a:r>
          </a:p>
          <a:p>
            <a:pPr lvl="1"/>
            <a:r>
              <a:rPr lang="en-US" dirty="0" smtClean="0"/>
              <a:t>Printed works: journals, periodicals,  daily papers, lexicons, books</a:t>
            </a:r>
          </a:p>
          <a:p>
            <a:pPr lvl="1"/>
            <a:r>
              <a:rPr lang="en-US" dirty="0" smtClean="0"/>
              <a:t>photos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37" y="1804928"/>
            <a:ext cx="6526019" cy="4078761"/>
          </a:xfrm>
        </p:spPr>
      </p:pic>
    </p:spTree>
    <p:extLst>
      <p:ext uri="{BB962C8B-B14F-4D97-AF65-F5344CB8AC3E}">
        <p14:creationId xmlns:p14="http://schemas.microsoft.com/office/powerpoint/2010/main" val="37092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9261" y="452718"/>
            <a:ext cx="8871573" cy="8400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381"/>
            <a:ext cx="6602702" cy="3709734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91" y="2747821"/>
            <a:ext cx="6602702" cy="3709734"/>
          </a:xfrm>
        </p:spPr>
      </p:pic>
    </p:spTree>
    <p:extLst>
      <p:ext uri="{BB962C8B-B14F-4D97-AF65-F5344CB8AC3E}">
        <p14:creationId xmlns:p14="http://schemas.microsoft.com/office/powerpoint/2010/main" val="13975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56862" y="452718"/>
            <a:ext cx="8393972" cy="755858"/>
          </a:xfrm>
        </p:spPr>
        <p:txBody>
          <a:bodyPr/>
          <a:lstStyle/>
          <a:p>
            <a:r>
              <a:rPr lang="en-US" sz="2800" dirty="0" smtClean="0"/>
              <a:t>Buryat hunter</a:t>
            </a:r>
            <a:endParaRPr lang="en-US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81" y="1208576"/>
            <a:ext cx="3934374" cy="5368087"/>
          </a:xfrm>
        </p:spPr>
      </p:pic>
    </p:spTree>
    <p:extLst>
      <p:ext uri="{BB962C8B-B14F-4D97-AF65-F5344CB8AC3E}">
        <p14:creationId xmlns:p14="http://schemas.microsoft.com/office/powerpoint/2010/main" val="20221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774"/>
          </a:xfrm>
        </p:spPr>
        <p:txBody>
          <a:bodyPr/>
          <a:lstStyle/>
          <a:p>
            <a:r>
              <a:rPr lang="hu-HU" sz="2800" dirty="0" err="1" smtClean="0"/>
              <a:t>Tsam</a:t>
            </a:r>
            <a:r>
              <a:rPr lang="hu-HU" sz="2800" dirty="0" smtClean="0"/>
              <a:t> </a:t>
            </a:r>
            <a:endParaRPr lang="en-US" sz="2800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1" y="1649137"/>
            <a:ext cx="5711534" cy="4387669"/>
          </a:xfrm>
        </p:spPr>
      </p:pic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91" y="2048415"/>
            <a:ext cx="4832837" cy="3502321"/>
          </a:xfrm>
        </p:spPr>
      </p:pic>
    </p:spTree>
    <p:extLst>
      <p:ext uri="{BB962C8B-B14F-4D97-AF65-F5344CB8AC3E}">
        <p14:creationId xmlns:p14="http://schemas.microsoft.com/office/powerpoint/2010/main" val="429090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81814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Etnoecology</a:t>
            </a:r>
            <a:r>
              <a:rPr lang="en-US" sz="2800" dirty="0" smtClean="0"/>
              <a:t> Research Group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en-US" sz="2800" dirty="0" smtClean="0"/>
              <a:t>Institute of Ethnology</a:t>
            </a:r>
            <a:endParaRPr lang="en-US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23" y="1763622"/>
            <a:ext cx="2857500" cy="192231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69" y="1482496"/>
            <a:ext cx="3200400" cy="212506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09" y="3578160"/>
            <a:ext cx="4000500" cy="265633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34" y="2169952"/>
            <a:ext cx="2286000" cy="164924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69" y="3819197"/>
            <a:ext cx="4000500" cy="26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22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6617" y="452718"/>
            <a:ext cx="8834217" cy="810394"/>
          </a:xfrm>
        </p:spPr>
        <p:txBody>
          <a:bodyPr/>
          <a:lstStyle/>
          <a:p>
            <a:r>
              <a:rPr lang="en-US" sz="3200" dirty="0" smtClean="0"/>
              <a:t>Studies on Cultures along the Silk Road</a:t>
            </a:r>
            <a:endParaRPr lang="en-US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2017, the Institute of Ethnography and the Institute Languages of ethnic Literatures launched a joint journal entitled </a:t>
            </a:r>
            <a:r>
              <a:rPr lang="en-US" i="1" dirty="0" smtClean="0"/>
              <a:t>Studies on Cultures along the Silk Road.</a:t>
            </a:r>
          </a:p>
          <a:p>
            <a:pPr lvl="1"/>
            <a:r>
              <a:rPr lang="en-US" dirty="0" smtClean="0"/>
              <a:t>The cultural aspects of the Silk Road, the dynamics of the connections between the Far East and Europe, have been placed in other contexts in modern times.</a:t>
            </a:r>
          </a:p>
          <a:p>
            <a:pPr lvl="1"/>
            <a:r>
              <a:rPr lang="en-US" dirty="0" smtClean="0"/>
              <a:t>The opportunity to learn from each other, the desire to exchange research experiences and scientific achievements was the impetus behind establishing the journal.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12388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405048" y="1806656"/>
            <a:ext cx="8825657" cy="1915647"/>
          </a:xfrm>
        </p:spPr>
        <p:txBody>
          <a:bodyPr/>
          <a:lstStyle/>
          <a:p>
            <a:pPr algn="ctr"/>
            <a:r>
              <a:rPr lang="hu-HU" dirty="0" smtClean="0"/>
              <a:t>	</a:t>
            </a:r>
            <a:r>
              <a:rPr lang="en-US" dirty="0" smtClean="0"/>
              <a:t>	Thank you for your attention</a:t>
            </a:r>
            <a:r>
              <a:rPr lang="hu-HU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1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079690"/>
          </a:xfrm>
        </p:spPr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foundation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HAS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 err="1" smtClean="0"/>
              <a:t>On</a:t>
            </a:r>
            <a:r>
              <a:rPr lang="hu-HU" sz="1800" dirty="0" smtClean="0"/>
              <a:t> November 3rd, 1825</a:t>
            </a:r>
            <a:endParaRPr lang="en-US" sz="1800" dirty="0" smtClean="0"/>
          </a:p>
          <a:p>
            <a:pPr lvl="1"/>
            <a:r>
              <a:rPr lang="hu-HU" i="1" dirty="0" err="1" smtClean="0"/>
              <a:t>Count</a:t>
            </a:r>
            <a:r>
              <a:rPr lang="hu-HU" i="1" dirty="0" smtClean="0"/>
              <a:t> Széchenyi </a:t>
            </a:r>
            <a:r>
              <a:rPr lang="en-US" i="1" dirty="0" smtClean="0"/>
              <a:t>recommend</a:t>
            </a:r>
            <a:r>
              <a:rPr lang="hu-HU" i="1" dirty="0" err="1" smtClean="0"/>
              <a:t>ed</a:t>
            </a:r>
            <a:r>
              <a:rPr lang="en-US" i="1" dirty="0" smtClean="0"/>
              <a:t> </a:t>
            </a:r>
            <a:r>
              <a:rPr lang="en-US" i="1" dirty="0"/>
              <a:t>a whole year’s portion of my income to augment my national </a:t>
            </a:r>
            <a:r>
              <a:rPr lang="en-US" i="1" dirty="0" smtClean="0"/>
              <a:t>language</a:t>
            </a:r>
            <a:endParaRPr lang="hu-HU" i="1" dirty="0" smtClean="0"/>
          </a:p>
          <a:p>
            <a:pPr lvl="2"/>
            <a:r>
              <a:rPr lang="hu-HU" sz="1800" i="1" dirty="0" smtClean="0"/>
              <a:t>It </a:t>
            </a:r>
            <a:r>
              <a:rPr lang="hu-HU" sz="1800" i="1" dirty="0" err="1" smtClean="0"/>
              <a:t>was</a:t>
            </a:r>
            <a:r>
              <a:rPr lang="hu-HU" sz="1800" i="1" dirty="0" smtClean="0"/>
              <a:t> </a:t>
            </a:r>
            <a:r>
              <a:rPr lang="hu-HU" sz="1800" i="1" dirty="0" err="1" smtClean="0"/>
              <a:t>the</a:t>
            </a:r>
            <a:r>
              <a:rPr lang="hu-HU" sz="1800" i="1" dirty="0" smtClean="0"/>
              <a:t> </a:t>
            </a:r>
            <a:r>
              <a:rPr lang="hu-HU" sz="1800" i="1" dirty="0" err="1" smtClean="0"/>
              <a:t>foundation</a:t>
            </a:r>
            <a:r>
              <a:rPr lang="hu-HU" sz="1800" i="1" dirty="0" smtClean="0"/>
              <a:t> </a:t>
            </a:r>
            <a:r>
              <a:rPr lang="hu-HU" sz="1800" i="1" dirty="0" err="1" smtClean="0"/>
              <a:t>moment</a:t>
            </a:r>
            <a:r>
              <a:rPr lang="hu-HU" sz="1800" i="1" dirty="0" smtClean="0"/>
              <a:t> of Hungaryan </a:t>
            </a:r>
            <a:r>
              <a:rPr lang="hu-HU" sz="1800" i="1" dirty="0" err="1" smtClean="0"/>
              <a:t>Academy</a:t>
            </a:r>
            <a:r>
              <a:rPr lang="hu-HU" sz="1800" i="1" dirty="0" smtClean="0"/>
              <a:t> of </a:t>
            </a:r>
            <a:r>
              <a:rPr lang="hu-HU" sz="1800" i="1" dirty="0" err="1" smtClean="0"/>
              <a:t>Sciences</a:t>
            </a:r>
            <a:endParaRPr lang="hu-HU" sz="1800" i="1" dirty="0" smtClean="0"/>
          </a:p>
          <a:p>
            <a:r>
              <a:rPr lang="hu-HU" sz="1800" dirty="0" err="1" smtClean="0"/>
              <a:t>From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first</a:t>
            </a:r>
            <a:r>
              <a:rPr lang="hu-HU" sz="1800" dirty="0" smtClean="0"/>
              <a:t> </a:t>
            </a:r>
            <a:r>
              <a:rPr lang="hu-HU" sz="1800" dirty="0" err="1" smtClean="0"/>
              <a:t>time</a:t>
            </a:r>
            <a:r>
              <a:rPr lang="hu-HU" sz="1800" dirty="0" smtClean="0"/>
              <a:t> </a:t>
            </a:r>
            <a:r>
              <a:rPr lang="en-GB" sz="1800" dirty="0"/>
              <a:t>Hungarian Academy has always paid attention to support of historical, linguistic and cultural historical researches related to </a:t>
            </a:r>
            <a:r>
              <a:rPr lang="en-GB" sz="1800" dirty="0" smtClean="0"/>
              <a:t>Asia</a:t>
            </a:r>
            <a:r>
              <a:rPr lang="hu-HU" sz="1800" dirty="0" smtClean="0"/>
              <a:t>.</a:t>
            </a:r>
            <a:endParaRPr lang="en-US" sz="1800" dirty="0" smtClean="0"/>
          </a:p>
          <a:p>
            <a:r>
              <a:rPr lang="hu-HU" sz="1800" dirty="0" err="1" smtClean="0"/>
              <a:t>From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middle</a:t>
            </a:r>
            <a:r>
              <a:rPr lang="hu-HU" sz="1800" dirty="0" smtClean="0"/>
              <a:t> of </a:t>
            </a:r>
            <a:r>
              <a:rPr lang="hu-HU" sz="1800" dirty="0" err="1" smtClean="0"/>
              <a:t>the</a:t>
            </a:r>
            <a:r>
              <a:rPr lang="hu-HU" sz="1800" dirty="0" smtClean="0"/>
              <a:t> 19th </a:t>
            </a:r>
            <a:r>
              <a:rPr lang="hu-HU" sz="1800" dirty="0" err="1" smtClean="0"/>
              <a:t>Century</a:t>
            </a:r>
            <a:r>
              <a:rPr lang="hu-HU" sz="1800" dirty="0" smtClean="0"/>
              <a:t> </a:t>
            </a:r>
            <a:r>
              <a:rPr lang="hu-HU" sz="1800" dirty="0" err="1" smtClean="0"/>
              <a:t>financially</a:t>
            </a:r>
            <a:r>
              <a:rPr lang="hu-HU" sz="1800" dirty="0" smtClean="0"/>
              <a:t> </a:t>
            </a:r>
            <a:r>
              <a:rPr lang="hu-HU" sz="1800" dirty="0" err="1" smtClean="0"/>
              <a:t>supported</a:t>
            </a:r>
            <a:r>
              <a:rPr lang="hu-HU" sz="1800" dirty="0" smtClean="0"/>
              <a:t> </a:t>
            </a:r>
            <a:r>
              <a:rPr lang="hu-HU" sz="1800" dirty="0" err="1" smtClean="0"/>
              <a:t>researches</a:t>
            </a:r>
            <a:r>
              <a:rPr lang="hu-HU" sz="1800" dirty="0" smtClean="0"/>
              <a:t> </a:t>
            </a:r>
            <a:r>
              <a:rPr lang="hu-HU" sz="1800" dirty="0" err="1" smtClean="0"/>
              <a:t>connected</a:t>
            </a:r>
            <a:r>
              <a:rPr lang="hu-HU" sz="1800" dirty="0" smtClean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Asia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38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879693"/>
          </a:xfrm>
        </p:spPr>
        <p:txBody>
          <a:bodyPr/>
          <a:lstStyle/>
          <a:p>
            <a:r>
              <a:rPr lang="hu-HU" sz="2800" dirty="0" err="1" smtClean="0"/>
              <a:t>Hungarian</a:t>
            </a:r>
            <a:r>
              <a:rPr lang="hu-HU" sz="2800" dirty="0" smtClean="0"/>
              <a:t> </a:t>
            </a:r>
            <a:r>
              <a:rPr lang="hu-HU" sz="2800" dirty="0" err="1" smtClean="0"/>
              <a:t>travellers</a:t>
            </a:r>
            <a:r>
              <a:rPr lang="hu-HU" sz="2800" dirty="0" smtClean="0"/>
              <a:t> and </a:t>
            </a:r>
            <a:r>
              <a:rPr lang="hu-HU" sz="2800" dirty="0" err="1" smtClean="0"/>
              <a:t>researchers</a:t>
            </a:r>
            <a:r>
              <a:rPr lang="hu-HU" sz="2800" dirty="0" smtClean="0"/>
              <a:t> in </a:t>
            </a:r>
            <a:r>
              <a:rPr lang="hu-HU" sz="2800" dirty="0" err="1" smtClean="0"/>
              <a:t>Asia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1939" y="1326496"/>
            <a:ext cx="8946541" cy="4481522"/>
          </a:xfrm>
        </p:spPr>
        <p:txBody>
          <a:bodyPr>
            <a:noAutofit/>
          </a:bodyPr>
          <a:lstStyle/>
          <a:p>
            <a:endParaRPr lang="hu-HU" sz="1600" dirty="0" smtClean="0">
              <a:latin typeface="+mn-lt"/>
            </a:endParaRPr>
          </a:p>
          <a:p>
            <a:r>
              <a:rPr lang="en-GB" dirty="0"/>
              <a:t>Hungarian scholars were motivated to study the origins and migrations of the nomadic ancestors of the Hungarians</a:t>
            </a:r>
            <a:r>
              <a:rPr lang="en-US" dirty="0" smtClean="0"/>
              <a:t>.</a:t>
            </a:r>
          </a:p>
          <a:p>
            <a:r>
              <a:rPr lang="hu-HU" dirty="0"/>
              <a:t>F</a:t>
            </a:r>
            <a:r>
              <a:rPr lang="en-GB" dirty="0" smtClean="0"/>
              <a:t>rom </a:t>
            </a:r>
            <a:r>
              <a:rPr lang="en-GB" dirty="0"/>
              <a:t>the last decades of the 18</a:t>
            </a:r>
            <a:r>
              <a:rPr lang="en-GB" baseline="30000" dirty="0"/>
              <a:t>th</a:t>
            </a:r>
            <a:r>
              <a:rPr lang="en-GB" dirty="0"/>
              <a:t> century has led them to a wide range of research areas from the Volga region to Siberia, from the Urals to the Altai, from the Caucasus to China or Mongolia</a:t>
            </a:r>
            <a:r>
              <a:rPr lang="en-GB" dirty="0" smtClean="0"/>
              <a:t>.</a:t>
            </a:r>
            <a:endParaRPr lang="en-US" dirty="0" smtClean="0"/>
          </a:p>
          <a:p>
            <a:r>
              <a:rPr lang="en-GB" dirty="0"/>
              <a:t>Hungarian expeditions started to explore Asia in the 19th century</a:t>
            </a:r>
            <a:r>
              <a:rPr lang="en-US" dirty="0" smtClean="0"/>
              <a:t>.</a:t>
            </a:r>
            <a:endParaRPr lang="hu-HU" dirty="0" smtClean="0"/>
          </a:p>
          <a:p>
            <a:r>
              <a:rPr lang="en-GB" dirty="0"/>
              <a:t>This was the period of appearance of Hungarian </a:t>
            </a:r>
            <a:r>
              <a:rPr lang="en-GB" dirty="0" err="1" smtClean="0"/>
              <a:t>Turanism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It </a:t>
            </a:r>
            <a:r>
              <a:rPr lang="en-GB" dirty="0" smtClean="0"/>
              <a:t>was </a:t>
            </a:r>
            <a:r>
              <a:rPr lang="en-GB" dirty="0"/>
              <a:t>a system of scientific and political views, which constituted an important basis of the interest in the east shown by Hungarians in the late 19th – early 20th centuries.</a:t>
            </a:r>
            <a:endParaRPr lang="en-US" dirty="0" smtClean="0"/>
          </a:p>
          <a:p>
            <a:endParaRPr lang="hu-HU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83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1800" y="452718"/>
            <a:ext cx="8839034" cy="841390"/>
          </a:xfrm>
        </p:spPr>
        <p:txBody>
          <a:bodyPr/>
          <a:lstStyle/>
          <a:p>
            <a:r>
              <a:rPr lang="hu-HU" sz="2800" dirty="0" smtClean="0"/>
              <a:t>Bálint Gábor of </a:t>
            </a:r>
            <a:r>
              <a:rPr lang="hu-HU" sz="2800" dirty="0" err="1" smtClean="0"/>
              <a:t>Szentkatolna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630254" y="1660041"/>
            <a:ext cx="4396339" cy="4195763"/>
          </a:xfrm>
        </p:spPr>
        <p:txBody>
          <a:bodyPr/>
          <a:lstStyle/>
          <a:p>
            <a:r>
              <a:rPr lang="hu-HU" dirty="0" smtClean="0"/>
              <a:t>1844-1913</a:t>
            </a:r>
          </a:p>
          <a:p>
            <a:r>
              <a:rPr lang="en-US" dirty="0" smtClean="0"/>
              <a:t>He was a linguist and orientalist.</a:t>
            </a:r>
          </a:p>
          <a:p>
            <a:r>
              <a:rPr lang="en-US" dirty="0" smtClean="0"/>
              <a:t>He researched the Eastern connections of the Hungarian language. </a:t>
            </a:r>
          </a:p>
          <a:p>
            <a:r>
              <a:rPr lang="en-US" dirty="0" smtClean="0"/>
              <a:t>Between 1871 and 1873 supported by the HAS he went on a research trip to Southern Siberia, Central Asia and Mongolia</a:t>
            </a:r>
          </a:p>
          <a:p>
            <a:endParaRPr lang="hu-HU" dirty="0" smtClean="0"/>
          </a:p>
          <a:p>
            <a:endParaRPr lang="en-US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95" y="1660041"/>
            <a:ext cx="2984183" cy="4333875"/>
          </a:xfrm>
        </p:spPr>
      </p:pic>
    </p:spTree>
    <p:extLst>
      <p:ext uri="{BB962C8B-B14F-4D97-AF65-F5344CB8AC3E}">
        <p14:creationId xmlns:p14="http://schemas.microsoft.com/office/powerpoint/2010/main" val="249512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0732" y="749110"/>
            <a:ext cx="8947522" cy="827442"/>
          </a:xfrm>
        </p:spPr>
        <p:txBody>
          <a:bodyPr/>
          <a:lstStyle/>
          <a:p>
            <a:r>
              <a:rPr lang="hu-HU" sz="2800" dirty="0" smtClean="0"/>
              <a:t>Ágoston Zichy</a:t>
            </a:r>
            <a:endParaRPr lang="en-US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35" y="2119739"/>
            <a:ext cx="2857500" cy="348615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1852-1925</a:t>
            </a:r>
          </a:p>
          <a:p>
            <a:r>
              <a:rPr lang="en-US" dirty="0" smtClean="0"/>
              <a:t>He was a lawyer, a traveler, a geographer and a correspondent of the Hungarian Academy of Sciences.</a:t>
            </a:r>
          </a:p>
          <a:p>
            <a:r>
              <a:rPr lang="en-US" dirty="0" smtClean="0"/>
              <a:t>1876 travelled from Beijing to </a:t>
            </a:r>
            <a:r>
              <a:rPr lang="en-US" dirty="0" err="1" smtClean="0"/>
              <a:t>Khüree</a:t>
            </a:r>
            <a:r>
              <a:rPr lang="en-US" dirty="0" smtClean="0"/>
              <a:t>, the Mongolian capital city.</a:t>
            </a:r>
          </a:p>
          <a:p>
            <a:r>
              <a:rPr lang="en-US" dirty="0" smtClean="0"/>
              <a:t>He wrote about his journey in Geographical Journal and he also published a small booklet on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7509" y="452718"/>
            <a:ext cx="9003325" cy="861009"/>
          </a:xfrm>
        </p:spPr>
        <p:txBody>
          <a:bodyPr/>
          <a:lstStyle/>
          <a:p>
            <a:r>
              <a:rPr lang="hu-HU" sz="2800" dirty="0" smtClean="0"/>
              <a:t>Jenő Zichy (1831-1906)</a:t>
            </a:r>
            <a:endParaRPr lang="en-US" sz="28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92" y="1313727"/>
            <a:ext cx="2621280" cy="4185857"/>
          </a:xfrm>
        </p:spPr>
      </p:pic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2213870" y="1875584"/>
            <a:ext cx="4396341" cy="4200245"/>
          </a:xfrm>
        </p:spPr>
        <p:txBody>
          <a:bodyPr/>
          <a:lstStyle/>
          <a:p>
            <a:r>
              <a:rPr lang="en-US" dirty="0" err="1" smtClean="0"/>
              <a:t>Jenő</a:t>
            </a:r>
            <a:r>
              <a:rPr lang="en-US" dirty="0" smtClean="0"/>
              <a:t> </a:t>
            </a:r>
            <a:r>
              <a:rPr lang="en-US" dirty="0" err="1" smtClean="0"/>
              <a:t>Zichy</a:t>
            </a:r>
            <a:r>
              <a:rPr lang="en-US" dirty="0" smtClean="0"/>
              <a:t> was a lawyer and a landowner.</a:t>
            </a:r>
          </a:p>
          <a:p>
            <a:r>
              <a:rPr lang="en-US" dirty="0" smtClean="0"/>
              <a:t>He led three expeditions to Asia.</a:t>
            </a:r>
          </a:p>
          <a:p>
            <a:r>
              <a:rPr lang="en-US" dirty="0" smtClean="0"/>
              <a:t>1895 – Caucasus</a:t>
            </a:r>
          </a:p>
          <a:p>
            <a:r>
              <a:rPr lang="en-US" dirty="0" smtClean="0"/>
              <a:t>1896 – Caucasus and Central Asia</a:t>
            </a:r>
          </a:p>
          <a:p>
            <a:r>
              <a:rPr lang="en-US" dirty="0" smtClean="0"/>
              <a:t>1897-1898 – Central Asia, Mongolia, China.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258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883713"/>
          </a:xfrm>
        </p:spPr>
        <p:txBody>
          <a:bodyPr/>
          <a:lstStyle/>
          <a:p>
            <a:r>
              <a:rPr lang="hu-HU" sz="2800" dirty="0" smtClean="0"/>
              <a:t>Dr. Imre Sebők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33158" y="1849559"/>
            <a:ext cx="4396339" cy="4195763"/>
          </a:xfrm>
        </p:spPr>
        <p:txBody>
          <a:bodyPr/>
          <a:lstStyle/>
          <a:p>
            <a:r>
              <a:rPr lang="en-GB" dirty="0" smtClean="0"/>
              <a:t>1878-1917</a:t>
            </a:r>
            <a:endParaRPr lang="hu-HU" dirty="0" smtClean="0"/>
          </a:p>
          <a:p>
            <a:r>
              <a:rPr lang="en-US" dirty="0" smtClean="0"/>
              <a:t>He was a Catholic priest and he formerly worked for the Department of Ethnology of the Hungarian National Museum.</a:t>
            </a:r>
          </a:p>
          <a:p>
            <a:r>
              <a:rPr lang="en-US" dirty="0" smtClean="0"/>
              <a:t>In 1913, he travelled in the Asian regions of Russia and in the Mongolian borderland.</a:t>
            </a:r>
          </a:p>
          <a:p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14" y="1477474"/>
            <a:ext cx="3206496" cy="4651248"/>
          </a:xfrm>
        </p:spPr>
      </p:pic>
    </p:spTree>
    <p:extLst>
      <p:ext uri="{BB962C8B-B14F-4D97-AF65-F5344CB8AC3E}">
        <p14:creationId xmlns:p14="http://schemas.microsoft.com/office/powerpoint/2010/main" val="13083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2373" y="452718"/>
            <a:ext cx="8888461" cy="701906"/>
          </a:xfrm>
        </p:spPr>
        <p:txBody>
          <a:bodyPr/>
          <a:lstStyle/>
          <a:p>
            <a:r>
              <a:rPr lang="hu-HU" sz="2800" dirty="0" smtClean="0"/>
              <a:t>György </a:t>
            </a:r>
            <a:r>
              <a:rPr lang="hu-HU" sz="2800" dirty="0" err="1"/>
              <a:t>A</a:t>
            </a:r>
            <a:r>
              <a:rPr lang="hu-HU" sz="2800" dirty="0" err="1" smtClean="0"/>
              <a:t>lmásy</a:t>
            </a:r>
            <a:r>
              <a:rPr lang="hu-HU" sz="2800" dirty="0" smtClean="0"/>
              <a:t> (1867-1933)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90769" y="1704114"/>
            <a:ext cx="4396339" cy="4195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 was the first Hungarian scholar (zoologist and ethnographer), traveler, who visited the Kyrgyz people of the </a:t>
            </a:r>
            <a:r>
              <a:rPr lang="en-US" dirty="0" err="1" smtClean="0"/>
              <a:t>Tianshan</a:t>
            </a:r>
            <a:r>
              <a:rPr lang="en-US" dirty="0" smtClean="0"/>
              <a:t> Mountains (</a:t>
            </a:r>
            <a:r>
              <a:rPr lang="en-US" dirty="0" err="1" smtClean="0"/>
              <a:t>Ala-tau</a:t>
            </a:r>
            <a:r>
              <a:rPr lang="en-US" dirty="0" smtClean="0"/>
              <a:t>/too) twice at the beginning of the 20th century (1900 and 1906). </a:t>
            </a:r>
          </a:p>
          <a:p>
            <a:r>
              <a:rPr lang="en-US" dirty="0" smtClean="0"/>
              <a:t>He wrote a 730-page book in Hungarian (My Travel to the Heart of Asia, 1903) about his first trip to the Kyrgyz.</a:t>
            </a:r>
          </a:p>
          <a:p>
            <a:r>
              <a:rPr lang="en-US" dirty="0" smtClean="0"/>
              <a:t>He was the first western scholar outside the Russian Empire to transcribe and translate a short extract from the Kyrgyz epos, </a:t>
            </a:r>
            <a:r>
              <a:rPr lang="en-US" dirty="0" err="1" smtClean="0"/>
              <a:t>Manas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39" y="1699352"/>
            <a:ext cx="2928013" cy="4200525"/>
          </a:xfrm>
        </p:spPr>
      </p:pic>
    </p:spTree>
    <p:extLst>
      <p:ext uri="{BB962C8B-B14F-4D97-AF65-F5344CB8AC3E}">
        <p14:creationId xmlns:p14="http://schemas.microsoft.com/office/powerpoint/2010/main" val="272507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771648"/>
          </a:xfrm>
        </p:spPr>
        <p:txBody>
          <a:bodyPr/>
          <a:lstStyle/>
          <a:p>
            <a:r>
              <a:rPr lang="en-US" sz="2800" dirty="0" smtClean="0"/>
              <a:t>Activities of Institute of Ethnology related to Eurasia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533646"/>
            <a:ext cx="8946541" cy="471475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Institute of Ethnology of the Research Centre for the Humanities is one of the main institutions is Hungarian ethnography.</a:t>
            </a:r>
          </a:p>
          <a:p>
            <a:pPr lvl="1"/>
            <a:r>
              <a:rPr lang="en-US" dirty="0" smtClean="0"/>
              <a:t>Several research programs of the Department of Ethnology are related to Central and Inner Asia and China.</a:t>
            </a:r>
          </a:p>
          <a:p>
            <a:pPr lvl="2"/>
            <a:r>
              <a:rPr lang="en-US" sz="1800" dirty="0" smtClean="0"/>
              <a:t>We work on join programs with academic institutions from China, Kazakhstan, Kyrgyzstan, Mongolia, Japan.</a:t>
            </a:r>
          </a:p>
          <a:p>
            <a:r>
              <a:rPr lang="en-US" sz="1800" dirty="0" smtClean="0"/>
              <a:t>An important key objective of the Institute is Tradition and modernization, cultural conditioning and ideologies, religious features, perception of land and environment – field studies and ethnological studies in Siberia and in East-, Inner- and South-East Asia. Most of the programs connected us to the Silk Road, China and Inner Asia.</a:t>
            </a:r>
          </a:p>
          <a:p>
            <a:r>
              <a:rPr lang="en-US" dirty="0" smtClean="0"/>
              <a:t>Our goal now is to share the information collected by us and our predecessors not only with the scientific public but also with the source communities.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2271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19357</TotalTime>
  <Words>878</Words>
  <Application>Microsoft Office PowerPoint</Application>
  <PresentationFormat>Szélesvásznú</PresentationFormat>
  <Paragraphs>72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 On the cultural crossroads. The research activities of the Institute of Ethnology and the 200 years Hungarian Academy of Sciences in connection with Central and East Asia  </vt:lpstr>
      <vt:lpstr>The foundation of the HAS</vt:lpstr>
      <vt:lpstr>Hungarian travellers and researchers in Asia</vt:lpstr>
      <vt:lpstr>Bálint Gábor of Szentkatolna</vt:lpstr>
      <vt:lpstr>Ágoston Zichy</vt:lpstr>
      <vt:lpstr>Jenő Zichy (1831-1906)</vt:lpstr>
      <vt:lpstr>Dr. Imre Sebők</vt:lpstr>
      <vt:lpstr>György Almásy (1867-1933)</vt:lpstr>
      <vt:lpstr>Activities of Institute of Ethnology related to Eurasia</vt:lpstr>
      <vt:lpstr>Vilmos Diószegi (1923-1972)</vt:lpstr>
      <vt:lpstr>György Almasy’s diaries and research notes translated into local languages, researched, translated and  published by István Sántha and Dávid Somfai Kara</vt:lpstr>
      <vt:lpstr>Digitalization programs</vt:lpstr>
      <vt:lpstr>Digitalization programs</vt:lpstr>
      <vt:lpstr>PowerPoint-bemutató</vt:lpstr>
      <vt:lpstr>Buryat hunter</vt:lpstr>
      <vt:lpstr>Tsam </vt:lpstr>
      <vt:lpstr>The Etnoecology Research Group of the Institute of Ethnology</vt:lpstr>
      <vt:lpstr>Studies on Cultures along the Silk Road</vt:lpstr>
      <vt:lpstr>  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 története a 20. században</dc:title>
  <dc:creator>Szilágyi Zsolt</dc:creator>
  <cp:lastModifiedBy>Szilágyi Zsolt</cp:lastModifiedBy>
  <cp:revision>117</cp:revision>
  <cp:lastPrinted>2020-04-03T14:46:26Z</cp:lastPrinted>
  <dcterms:created xsi:type="dcterms:W3CDTF">2019-02-06T09:35:30Z</dcterms:created>
  <dcterms:modified xsi:type="dcterms:W3CDTF">2023-08-21T02:38:38Z</dcterms:modified>
</cp:coreProperties>
</file>