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886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88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60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5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76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2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39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51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03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47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D983ED-561B-41B6-A432-DCDA3837AAAD}" type="datetimeFigureOut">
              <a:rPr lang="hu-HU" smtClean="0"/>
              <a:t>2023. 08. 23.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D9CC61D-AF60-45E1-89D5-395401925E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1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D7799A-BEE5-6A56-567C-0E2BF974C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b="1" kern="100" dirty="0">
                <a:effectLst/>
                <a:latin typeface="Garamond" panose="02020404030301010803" pitchFamily="18" charset="0"/>
                <a:ea typeface="Open Sans" panose="020B0606030504020204" pitchFamily="34" charset="0"/>
              </a:rPr>
              <a:t>ELTE Roman World and the Far East Research Group – </a:t>
            </a:r>
            <a:br>
              <a:rPr lang="hu-HU" sz="2400" b="1" kern="100" dirty="0">
                <a:effectLst/>
                <a:latin typeface="Garamond" panose="02020404030301010803" pitchFamily="18" charset="0"/>
                <a:ea typeface="Open Sans" panose="020B0606030504020204" pitchFamily="34" charset="0"/>
              </a:rPr>
            </a:br>
            <a:r>
              <a:rPr lang="en-US" sz="2400" b="1" kern="100" dirty="0">
                <a:effectLst/>
                <a:latin typeface="Garamond" panose="02020404030301010803" pitchFamily="18" charset="0"/>
                <a:ea typeface="Open Sans" panose="020B0606030504020204" pitchFamily="34" charset="0"/>
              </a:rPr>
              <a:t>Research goals and prospects</a:t>
            </a:r>
            <a:endParaRPr lang="hu-HU" sz="2400" dirty="0">
              <a:latin typeface="Garamond" panose="02020404030301010803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9D10980-DD4A-5C93-1D8E-7BAD584FDC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Garamond" panose="02020404030301010803" pitchFamily="18" charset="0"/>
              </a:rPr>
              <a:t>Dr.  Pap Melinda, PhD.</a:t>
            </a:r>
          </a:p>
          <a:p>
            <a:r>
              <a:rPr lang="hu-HU" dirty="0">
                <a:latin typeface="Garamond" panose="02020404030301010803" pitchFamily="18" charset="0"/>
              </a:rPr>
              <a:t>ELTE University, Institute of </a:t>
            </a:r>
            <a:r>
              <a:rPr lang="hu-HU" dirty="0" err="1">
                <a:latin typeface="Garamond" panose="02020404030301010803" pitchFamily="18" charset="0"/>
              </a:rPr>
              <a:t>East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Asian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Studies</a:t>
            </a:r>
            <a:r>
              <a:rPr lang="hu-HU" dirty="0">
                <a:latin typeface="Garamond" panose="02020404030301010803" pitchFamily="18" charset="0"/>
              </a:rPr>
              <a:t>, Hungary</a:t>
            </a:r>
          </a:p>
          <a:p>
            <a:r>
              <a:rPr lang="hu-HU" dirty="0">
                <a:latin typeface="Garamond" panose="02020404030301010803" pitchFamily="18" charset="0"/>
              </a:rPr>
              <a:t>ELTE Roman World and </a:t>
            </a:r>
            <a:r>
              <a:rPr lang="hu-HU" dirty="0" err="1">
                <a:latin typeface="Garamond" panose="02020404030301010803" pitchFamily="18" charset="0"/>
              </a:rPr>
              <a:t>the</a:t>
            </a:r>
            <a:r>
              <a:rPr lang="hu-HU" dirty="0">
                <a:latin typeface="Garamond" panose="02020404030301010803" pitchFamily="18" charset="0"/>
              </a:rPr>
              <a:t> Far </a:t>
            </a:r>
            <a:r>
              <a:rPr lang="hu-HU" dirty="0" err="1">
                <a:latin typeface="Garamond" panose="02020404030301010803" pitchFamily="18" charset="0"/>
              </a:rPr>
              <a:t>East</a:t>
            </a:r>
            <a:r>
              <a:rPr lang="hu-HU" dirty="0">
                <a:latin typeface="Garamond" panose="02020404030301010803" pitchFamily="18" charset="0"/>
              </a:rPr>
              <a:t> Research Group </a:t>
            </a:r>
            <a:r>
              <a:rPr lang="hu-HU" dirty="0" err="1">
                <a:latin typeface="Garamond" panose="02020404030301010803" pitchFamily="18" charset="0"/>
              </a:rPr>
              <a:t>member</a:t>
            </a:r>
            <a:endParaRPr lang="hu-H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B2CB36-2A14-606B-1884-144B2251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191070"/>
            <a:ext cx="11750723" cy="926904"/>
          </a:xfrm>
        </p:spPr>
        <p:txBody>
          <a:bodyPr>
            <a:normAutofit/>
          </a:bodyPr>
          <a:lstStyle/>
          <a:p>
            <a:r>
              <a:rPr lang="hu-HU" sz="18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D. </a:t>
            </a:r>
            <a:r>
              <a:rPr lang="en-US" sz="18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Building a theoretical framework for understanding local reception/use of Roman and related materials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97EC97-2E40-2DCB-FED8-1D8F616F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1651379"/>
            <a:ext cx="11750723" cy="4817659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Roman objects discovered in China and Southeast Asia have often been merely used for reconstructing systems of exchange or chronology, reducing them to their properties as being foreign.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F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ocusing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on the ways in which non-local objects were used and contextualized can enrich our understanding of the social life of these artefacts.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b="1" dirty="0">
                <a:latin typeface="Garamond" panose="02020404030301010803" pitchFamily="18" charset="0"/>
                <a:ea typeface="Calibri" panose="020F0502020204030204" pitchFamily="34" charset="0"/>
              </a:rPr>
              <a:t>AIMS:</a:t>
            </a:r>
          </a:p>
          <a:p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use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theoretical models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 order to better comprehend why certain communities with different cultural backgrounds preferred different types of Roman and related objects in Southeast Asia and China?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 intend to include relevant aspects of human-things entanglement, the process of cultural appropriation, consumption history, and reception theory through intensive library research and discussions with scholars working in this field</a:t>
            </a:r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2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ADAA5E-628D-CF86-7848-A61C7325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4" y="204716"/>
            <a:ext cx="11518710" cy="736980"/>
          </a:xfrm>
        </p:spPr>
        <p:txBody>
          <a:bodyPr>
            <a:normAutofit/>
          </a:bodyPr>
          <a:lstStyle/>
          <a:p>
            <a:r>
              <a:rPr lang="hu-HU" sz="2000" b="1" dirty="0" err="1">
                <a:latin typeface="Garamond" panose="02020404030301010803" pitchFamily="18" charset="0"/>
              </a:rPr>
              <a:t>Wider</a:t>
            </a:r>
            <a:r>
              <a:rPr lang="hu-HU" sz="2000" b="1" dirty="0">
                <a:latin typeface="Garamond" panose="02020404030301010803" pitchFamily="18" charset="0"/>
              </a:rPr>
              <a:t> </a:t>
            </a:r>
            <a:r>
              <a:rPr lang="hu-HU" sz="2000" b="1" dirty="0" err="1">
                <a:latin typeface="Garamond" panose="02020404030301010803" pitchFamily="18" charset="0"/>
              </a:rPr>
              <a:t>horizons</a:t>
            </a:r>
            <a:endParaRPr lang="hu-HU" sz="2000" b="1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F710171-375A-2D8C-C12B-7C56BAB26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146" y="1495288"/>
            <a:ext cx="7997588" cy="3820299"/>
          </a:xfrm>
        </p:spPr>
        <p:txBody>
          <a:bodyPr>
            <a:normAutofit fontScale="92500" lnSpcReduction="10000"/>
          </a:bodyPr>
          <a:lstStyle/>
          <a:p>
            <a:pPr indent="71755" algn="just"/>
            <a:r>
              <a:rPr lang="en-US" sz="2200" b="0" i="0" dirty="0">
                <a:solidFill>
                  <a:srgbClr val="11100F"/>
                </a:solidFill>
                <a:effectLst/>
                <a:latin typeface="Garamond" panose="02020404030301010803" pitchFamily="18" charset="0"/>
              </a:rPr>
              <a:t>to draw attention to the complexity of ancient communication networks operating along the Silk Roads and to stress the significance of mediator cultures. </a:t>
            </a:r>
            <a:endParaRPr lang="hu-HU" sz="2200" b="0" i="0" dirty="0">
              <a:solidFill>
                <a:srgbClr val="11100F"/>
              </a:solidFill>
              <a:effectLst/>
              <a:latin typeface="Garamond" panose="02020404030301010803" pitchFamily="18" charset="0"/>
            </a:endParaRPr>
          </a:p>
          <a:p>
            <a:pPr indent="71755" algn="just"/>
            <a:r>
              <a:rPr lang="en-US" sz="2200" b="0" i="0" dirty="0">
                <a:solidFill>
                  <a:srgbClr val="11100F"/>
                </a:solidFill>
                <a:effectLst/>
                <a:latin typeface="Garamond" panose="02020404030301010803" pitchFamily="18" charset="0"/>
              </a:rPr>
              <a:t>to show the entanglement between terrestrial and maritime routes used in cross-cultural communications in antiquity</a:t>
            </a:r>
            <a:endParaRPr lang="hu-HU" sz="22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indent="71755" algn="just"/>
            <a:r>
              <a:rPr lang="hu-HU" sz="2200" dirty="0"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 the end of the three-years research period we intend to place our results into a wider context by organizing an international conference on early global interconnectivity</a:t>
            </a:r>
            <a:endParaRPr lang="hu-HU" sz="22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indent="71755" algn="just"/>
            <a:r>
              <a:rPr lang="hu-HU" sz="2200" dirty="0">
                <a:latin typeface="Garamond" panose="02020404030301010803" pitchFamily="18" charset="0"/>
                <a:ea typeface="Calibri" panose="020F0502020204030204" pitchFamily="34" charset="0"/>
              </a:rPr>
              <a:t>o</a:t>
            </a:r>
            <a:r>
              <a:rPr lang="en-US" sz="22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ur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broader aim would be to expand the project both in terms of </a:t>
            </a:r>
            <a:r>
              <a:rPr lang="en-US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spatial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and </a:t>
            </a:r>
            <a:r>
              <a:rPr lang="en-US" sz="22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temporal aspects</a:t>
            </a:r>
            <a:r>
              <a:rPr lang="en-US" sz="22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and to study cultural exchanges and interactions across the land and maritime trans-Asiatic routes between the last centuries BC and early first centuries AD</a:t>
            </a:r>
            <a:endParaRPr lang="hu-HU" sz="22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indent="71755" algn="just"/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A képen Divatkiegészítő, Gyöngy, Ékszerkészítés, kiegészítő látható&#10;&#10;Automatikusan generált leírás">
            <a:extLst>
              <a:ext uri="{FF2B5EF4-FFF2-40B4-BE49-F238E27FC236}">
                <a16:creationId xmlns:a16="http://schemas.microsoft.com/office/drawing/2014/main" id="{E5410601-C757-B64A-6230-A4880E9F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1495288"/>
            <a:ext cx="3739485" cy="382029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61E4DC8-AA18-2836-C755-8E0AE5851FAA}"/>
              </a:ext>
            </a:extLst>
          </p:cNvPr>
          <p:cNvSpPr txBox="1"/>
          <p:nvPr/>
        </p:nvSpPr>
        <p:spPr>
          <a:xfrm>
            <a:off x="464024" y="5570178"/>
            <a:ext cx="11518710" cy="109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Welcome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to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v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isit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our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homepage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at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:: </a:t>
            </a:r>
            <a:r>
              <a:rPr lang="hu-HU" sz="2000" b="1" dirty="0">
                <a:solidFill>
                  <a:srgbClr val="00B0F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https://romanworld.konfuciuszintezet.hu</a:t>
            </a:r>
            <a:br>
              <a:rPr lang="hu-HU" sz="2000" b="1" dirty="0">
                <a:solidFill>
                  <a:srgbClr val="00B0F0"/>
                </a:solidFill>
                <a:latin typeface="Garamond" panose="02020404030301010803" pitchFamily="18" charset="0"/>
                <a:ea typeface="Calibri" panose="020F0502020204030204" pitchFamily="34" charset="0"/>
              </a:rPr>
            </a:br>
            <a:r>
              <a:rPr lang="hu-HU" sz="2000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hoppal.krisztina@konfuciusz.elte.hu</a:t>
            </a:r>
            <a:br>
              <a:rPr lang="hu-HU" sz="2000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</a:br>
            <a:r>
              <a:rPr lang="hu-HU" sz="20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pap.melinda@btk.elte.hu</a:t>
            </a:r>
            <a:endParaRPr lang="hu-HU" sz="2000" b="1" dirty="0">
              <a:solidFill>
                <a:schemeClr val="tx1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6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D4676A-2DE8-1EEA-F6E0-627362B4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232012"/>
            <a:ext cx="11313993" cy="106452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br>
              <a:rPr lang="hu-HU" dirty="0"/>
            </a:br>
            <a:r>
              <a:rPr lang="zh-CN" altLang="en-US" dirty="0"/>
              <a:t>谢谢！</a:t>
            </a:r>
            <a:endParaRPr lang="hu-HU" dirty="0"/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7C9C4D46-6CAC-5BEE-46F4-32614E1E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2" y="1487606"/>
            <a:ext cx="10912187" cy="52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3F093E-D934-A592-C62D-ACCBE9AA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72" y="245662"/>
            <a:ext cx="11341289" cy="818863"/>
          </a:xfrm>
        </p:spPr>
        <p:txBody>
          <a:bodyPr>
            <a:normAutofit fontScale="90000"/>
          </a:bodyPr>
          <a:lstStyle/>
          <a:p>
            <a:r>
              <a:rPr lang="en-US" sz="2800" b="1" kern="100" dirty="0">
                <a:effectLst/>
                <a:latin typeface="Garamond" panose="02020404030301010803" pitchFamily="18" charset="0"/>
                <a:ea typeface="Open Sans" panose="020B0606030504020204" pitchFamily="34" charset="0"/>
              </a:rPr>
              <a:t>ELTE Roman World and the Far East Research Group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FFAE64-6653-10DB-F0D4-0CCF6C3F4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2" y="1392072"/>
            <a:ext cx="11341289" cy="4858603"/>
          </a:xfrm>
        </p:spPr>
        <p:txBody>
          <a:bodyPr>
            <a:normAutofit/>
          </a:bodyPr>
          <a:lstStyle/>
          <a:p>
            <a:r>
              <a:rPr lang="hu-HU" sz="2000" dirty="0" err="1">
                <a:latin typeface="Garamond" panose="02020404030301010803" pitchFamily="18" charset="0"/>
              </a:rPr>
              <a:t>Set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sails</a:t>
            </a:r>
            <a:r>
              <a:rPr lang="hu-HU" sz="2000" dirty="0">
                <a:latin typeface="Garamond" panose="02020404030301010803" pitchFamily="18" charset="0"/>
              </a:rPr>
              <a:t> in </a:t>
            </a:r>
            <a:r>
              <a:rPr lang="hu-HU" sz="2000" b="1" dirty="0" err="1">
                <a:latin typeface="Garamond" panose="02020404030301010803" pitchFamily="18" charset="0"/>
              </a:rPr>
              <a:t>January</a:t>
            </a:r>
            <a:r>
              <a:rPr lang="hu-HU" sz="2000" b="1" dirty="0">
                <a:latin typeface="Garamond" panose="02020404030301010803" pitchFamily="18" charset="0"/>
              </a:rPr>
              <a:t> 2023</a:t>
            </a:r>
            <a:r>
              <a:rPr lang="hu-HU" sz="2000" dirty="0">
                <a:latin typeface="Garamond" panose="02020404030301010803" pitchFamily="18" charset="0"/>
              </a:rPr>
              <a:t>., </a:t>
            </a:r>
            <a:r>
              <a:rPr lang="hu-HU" sz="2000" dirty="0" err="1">
                <a:latin typeface="Garamond" panose="02020404030301010803" pitchFamily="18" charset="0"/>
              </a:rPr>
              <a:t>with</a:t>
            </a:r>
            <a:r>
              <a:rPr lang="hu-HU" sz="2000" dirty="0">
                <a:latin typeface="Garamond" panose="02020404030301010803" pitchFamily="18" charset="0"/>
              </a:rPr>
              <a:t> 3 </a:t>
            </a:r>
            <a:r>
              <a:rPr lang="hu-HU" sz="2000" dirty="0" err="1">
                <a:latin typeface="Garamond" panose="02020404030301010803" pitchFamily="18" charset="0"/>
              </a:rPr>
              <a:t>members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on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board</a:t>
            </a:r>
            <a:endParaRPr lang="hu-HU" sz="2000" dirty="0">
              <a:latin typeface="Garamond" panose="02020404030301010803" pitchFamily="18" charset="0"/>
            </a:endParaRPr>
          </a:p>
          <a:p>
            <a:r>
              <a:rPr lang="hu-HU" sz="2000" b="1" dirty="0">
                <a:latin typeface="Garamond" panose="02020404030301010803" pitchFamily="18" charset="0"/>
              </a:rPr>
              <a:t>MISSION</a:t>
            </a:r>
            <a:r>
              <a:rPr lang="hu-HU" sz="2000" dirty="0">
                <a:latin typeface="Garamond" panose="02020404030301010803" pitchFamily="18" charset="0"/>
              </a:rPr>
              <a:t>: </a:t>
            </a: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to highlight the significance of </a:t>
            </a:r>
            <a:r>
              <a:rPr lang="en-US" sz="2000" b="1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mediator cultures </a:t>
            </a:r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along the ancient Maritime Silk </a:t>
            </a:r>
            <a:r>
              <a:rPr lang="hu-HU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R</a:t>
            </a:r>
            <a:r>
              <a:rPr lang="en-US" sz="2000" dirty="0" err="1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outes</a:t>
            </a:r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 linking the Roman World to the Far East </a:t>
            </a:r>
            <a:endParaRPr lang="hu-HU" sz="2000" dirty="0">
              <a:effectLst/>
              <a:latin typeface="Garamond" panose="02020404030301010803" pitchFamily="18" charset="0"/>
              <a:ea typeface="KaiTi" panose="02010609060101010101" pitchFamily="49" charset="-122"/>
            </a:endParaRPr>
          </a:p>
          <a:p>
            <a:pPr lvl="1"/>
            <a:r>
              <a:rPr lang="hu-HU" sz="2000" dirty="0" err="1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to</a:t>
            </a:r>
            <a:r>
              <a:rPr lang="hu-HU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question several of the previously held interpretations, such as Rome’s direct involvement in Far Eastern trade networks</a:t>
            </a:r>
            <a:endParaRPr lang="hu-HU" sz="2000" dirty="0">
              <a:effectLst/>
              <a:latin typeface="Garamond" panose="02020404030301010803" pitchFamily="18" charset="0"/>
              <a:ea typeface="KaiTi" panose="02010609060101010101" pitchFamily="49" charset="-122"/>
            </a:endParaRPr>
          </a:p>
          <a:p>
            <a:r>
              <a:rPr lang="hu-HU" sz="2000" b="1" dirty="0">
                <a:latin typeface="Garamond" panose="02020404030301010803" pitchFamily="18" charset="0"/>
                <a:ea typeface="KaiTi" panose="02010609060101010101" pitchFamily="49" charset="-122"/>
              </a:rPr>
              <a:t>METHOD</a:t>
            </a:r>
            <a:r>
              <a:rPr lang="hu-HU" sz="2000" dirty="0">
                <a:latin typeface="Garamond" panose="02020404030301010803" pitchFamily="18" charset="0"/>
                <a:ea typeface="KaiTi" panose="02010609060101010101" pitchFamily="49" charset="-122"/>
              </a:rPr>
              <a:t>: </a:t>
            </a: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comprehensive interdisciplinary research</a:t>
            </a:r>
            <a:r>
              <a:rPr lang="hu-HU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:</a:t>
            </a:r>
            <a:r>
              <a:rPr lang="hu-HU" sz="2000" dirty="0">
                <a:latin typeface="Garamond" panose="02020404030301010803" pitchFamily="18" charset="0"/>
                <a:ea typeface="KaiTi" panose="02010609060101010101" pitchFamily="49" charset="-122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compari</a:t>
            </a:r>
            <a:r>
              <a:rPr lang="hu-HU" sz="2000" dirty="0" err="1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son</a:t>
            </a:r>
            <a:r>
              <a:rPr lang="hu-HU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 of</a:t>
            </a:r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 the relevant </a:t>
            </a:r>
            <a:r>
              <a:rPr lang="en-US" sz="2000" b="1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archaeological materials </a:t>
            </a:r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and </a:t>
            </a:r>
            <a:r>
              <a:rPr lang="hu-HU" sz="2000" dirty="0" err="1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Chinese</a:t>
            </a:r>
            <a:r>
              <a:rPr lang="hu-HU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 </a:t>
            </a:r>
            <a:r>
              <a:rPr lang="en-US" sz="2000" b="1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textual sources</a:t>
            </a:r>
            <a:endParaRPr lang="hu-HU" sz="2000" b="1" dirty="0">
              <a:effectLst/>
              <a:latin typeface="Garamond" panose="02020404030301010803" pitchFamily="18" charset="0"/>
              <a:ea typeface="KaiTi" panose="02010609060101010101" pitchFamily="49" charset="-122"/>
            </a:endParaRPr>
          </a:p>
          <a:p>
            <a:r>
              <a:rPr lang="hu-HU" sz="2000" b="1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CHRONOLOGICAL FRAME:</a:t>
            </a: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from 200/100BC to 500/600 AD, from the beginning of Rome's Far Eastern interest to the transformation of cross-cultural communications</a:t>
            </a:r>
            <a:endParaRPr lang="hu-HU" sz="2000" b="1" dirty="0">
              <a:effectLst/>
              <a:latin typeface="Garamond" panose="02020404030301010803" pitchFamily="18" charset="0"/>
              <a:ea typeface="KaiTi" panose="02010609060101010101" pitchFamily="49" charset="-122"/>
            </a:endParaRPr>
          </a:p>
          <a:p>
            <a:pPr lvl="1"/>
            <a:endParaRPr lang="hu-HU" b="1" dirty="0">
              <a:effectLst/>
              <a:latin typeface="Calibri Light" panose="020F0302020204030204" pitchFamily="34" charset="0"/>
              <a:ea typeface="KaiTi" panose="02010609060101010101" pitchFamily="49" charset="-122"/>
            </a:endParaRPr>
          </a:p>
          <a:p>
            <a:endParaRPr lang="hu-HU" sz="1800" b="1" dirty="0">
              <a:effectLst/>
              <a:latin typeface="Calibri Light" panose="020F0302020204030204" pitchFamily="34" charset="0"/>
              <a:ea typeface="KaiTi" panose="02010609060101010101" pitchFamily="49" charset="-122"/>
            </a:endParaRP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838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792DA71-5A10-1C83-9926-A9C03520D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2465"/>
            <a:ext cx="1219200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1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5017C6-BB8C-C837-0E9C-4301FE5B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9" y="281354"/>
            <a:ext cx="11226018" cy="836619"/>
          </a:xfrm>
        </p:spPr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BACKGROUND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E912B3-96B7-2BBF-F206-27DC2327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504" y="1419366"/>
            <a:ext cx="5288612" cy="543863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studying East–West exchange networks of the early centuries AD</a:t>
            </a:r>
            <a:r>
              <a:rPr lang="hu-HU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is a</a:t>
            </a:r>
            <a:r>
              <a:rPr lang="en-US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relatively popular field of research: Roman-centric perspective</a:t>
            </a:r>
            <a:endParaRPr lang="hu-HU" sz="2000" kern="100" dirty="0">
              <a:effectLst/>
              <a:latin typeface="Garamond" panose="020204040303010108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significant number of Roman and related artefacts </a:t>
            </a:r>
            <a:r>
              <a:rPr lang="hu-HU" sz="2000" kern="100" dirty="0" err="1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are</a:t>
            </a:r>
            <a:r>
              <a:rPr lang="hu-HU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hu-HU" sz="2000" kern="100" dirty="0" err="1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known</a:t>
            </a:r>
            <a:r>
              <a:rPr lang="hu-HU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hu-HU" sz="2000" kern="100" dirty="0" err="1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but</a:t>
            </a:r>
            <a:r>
              <a:rPr lang="hu-HU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Garamond" panose="02020404030301010803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have not been studied in their complexity, nor complemented by the extensive Chinese written tradition. </a:t>
            </a:r>
            <a:endParaRPr lang="hu-HU" sz="2000" kern="100" dirty="0">
              <a:effectLst/>
              <a:latin typeface="Garamond" panose="02020404030301010803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studying links between the Roman World and the Far East has been reduced to reconstructing trade in rare and exquisite exotics, </a:t>
            </a:r>
            <a:r>
              <a:rPr lang="en-US" sz="2000" b="1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disregarding the role of mediator cultures</a:t>
            </a:r>
            <a:r>
              <a:rPr lang="en-US" sz="2000" dirty="0">
                <a:effectLst/>
                <a:latin typeface="Garamond" panose="02020404030301010803" pitchFamily="18" charset="0"/>
                <a:ea typeface="KaiTi" panose="02010609060101010101" pitchFamily="49" charset="-122"/>
              </a:rPr>
              <a:t> in shaping the nature and degree of these connections</a:t>
            </a:r>
            <a:endParaRPr lang="hu-HU" sz="2000" dirty="0">
              <a:latin typeface="Garamond" panose="02020404030301010803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F07E1B-8E78-908C-B6BF-FCEC8988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1419367"/>
            <a:ext cx="5945551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2E3A83-FD33-2C73-5E6B-4063377A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89" y="150126"/>
            <a:ext cx="11573301" cy="709684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previous</a:t>
            </a:r>
            <a:r>
              <a:rPr lang="hu-HU" dirty="0">
                <a:latin typeface="Garamond" panose="02020404030301010803" pitchFamily="18" charset="0"/>
              </a:rPr>
              <a:t> Research 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&amp; </a:t>
            </a:r>
            <a:r>
              <a:rPr lang="hu-H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24B068-0462-023B-3722-47BED578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1064525"/>
            <a:ext cx="11573302" cy="5493225"/>
          </a:xfrm>
        </p:spPr>
        <p:txBody>
          <a:bodyPr>
            <a:normAutofit lnSpcReduction="10000"/>
          </a:bodyPr>
          <a:lstStyle/>
          <a:p>
            <a:r>
              <a:rPr lang="hu-HU" sz="2000" b="1" dirty="0">
                <a:latin typeface="Garamond" panose="02020404030301010803" pitchFamily="18" charset="0"/>
              </a:rPr>
              <a:t>Dr. Hoppál Krisztina Kinga: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collect</a:t>
            </a:r>
            <a:r>
              <a:rPr lang="hu-HU" sz="2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ed</a:t>
            </a:r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analyz</a:t>
            </a:r>
            <a:r>
              <a:rPr lang="hu-HU" sz="20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ed</a:t>
            </a:r>
            <a:r>
              <a:rPr lang="en-US" sz="2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the most significant Chinese- and Roman-interpreted archaeological finds, and incorporated these archaeological remains into the complex written tradition of the two empires</a:t>
            </a:r>
            <a:endParaRPr lang="hu-HU" sz="20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started to build a database of Roman objects discovered in Southeast Asia</a:t>
            </a:r>
            <a:endParaRPr lang="hu-HU" sz="2000" dirty="0">
              <a:solidFill>
                <a:srgbClr val="000000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collected, analyzed and compared the Thailand- and China-found Roman materials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: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demonstrated that certain dissimilarities are existing regarding their types, distribution and date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suggesting differences in networks, routes and time periods of transferring these objects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ttempted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identify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connection between the Imperium-originated and the potentially locally-regionally made ‘hybridized’ products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→ t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hese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new results created a strong need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re-consider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some of the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widely accepted interpretations,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and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re-evaluate the written records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particularly Chinese texts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→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literature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outside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dynastic historiographies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should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be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included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such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as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geographical treaties, encyclopedias, 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etc.) –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these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provide ample descriptions of both Southeast Asia and the Far West, giving unique insights into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Chinese perceptions of the outer world</a:t>
            </a:r>
            <a:endParaRPr lang="hu-HU" sz="2000" b="1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→ 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focus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on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regions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not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ea typeface="Calibri" panose="020F0502020204030204" pitchFamily="34" charset="0"/>
              </a:rPr>
              <a:t>yet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covered in detail, such as Vietnam and South China</a:t>
            </a:r>
            <a:endParaRPr lang="hu-HU" sz="2000" b="1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272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7B380A-8592-97B1-98EC-BEC54C0E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0" y="191070"/>
            <a:ext cx="11614244" cy="682388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Specific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aims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&amp; </a:t>
            </a:r>
            <a:r>
              <a:rPr lang="hu-H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methods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8B6FE9-F221-F644-D689-D47806449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89" y="1310185"/>
            <a:ext cx="11614243" cy="2118815"/>
          </a:xfrm>
        </p:spPr>
        <p:txBody>
          <a:bodyPr>
            <a:normAutofit lnSpcReduction="10000"/>
          </a:bodyPr>
          <a:lstStyle/>
          <a:p>
            <a:pPr indent="71755" algn="just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our goal is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develop an understanding regarding the relations between the Roman World, Southeast Asia and China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indent="71755" algn="just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provide a comprehensive and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synthetized study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including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written texts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a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complex database of archaeological data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(both Roman and related materials), and a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theoretic framework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indent="71755" algn="just"/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 intend to shed new light on the different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networks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and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communities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operating along the Maritime Silk Routes through looking into the following questions: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18E4936-120C-055E-2DC7-86C0C7598301}"/>
              </a:ext>
            </a:extLst>
          </p:cNvPr>
          <p:cNvSpPr txBox="1"/>
          <p:nvPr/>
        </p:nvSpPr>
        <p:spPr>
          <a:xfrm>
            <a:off x="3780431" y="3428999"/>
            <a:ext cx="8202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71755" algn="just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1. How could we define the exact nature of links between the Roman World and the Far East?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 indent="71755" algn="just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2. What do these evidences of Roman era exchanges between the West and the East found along the Maritime Silk Routes tell us about regional interactions?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 indent="71755" algn="just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3. What can we infer about the role of South China Sea communities in cross-regional networks based on the archaeological and textual data?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 indent="71755" algn="just"/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4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How do these evidences relate to our existing knowledge on early global interconnectivity?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797FAF5-6A88-534B-F30E-906D8D787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31" y="3428999"/>
            <a:ext cx="2882200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0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91DC5-4324-D3E1-2034-FBEDE359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191070"/>
            <a:ext cx="11286697" cy="764273"/>
          </a:xfrm>
        </p:spPr>
        <p:txBody>
          <a:bodyPr>
            <a:normAutofit/>
          </a:bodyPr>
          <a:lstStyle/>
          <a:p>
            <a:r>
              <a:rPr lang="hu-HU" sz="18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A. </a:t>
            </a:r>
            <a:r>
              <a:rPr lang="en-US" sz="18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Vietnam between the Roman World and China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B124FD-B2F4-B6DD-B03C-52DBBD29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146412"/>
            <a:ext cx="11286697" cy="5390866"/>
          </a:xfrm>
        </p:spPr>
        <p:txBody>
          <a:bodyPr>
            <a:normAutofit/>
          </a:bodyPr>
          <a:lstStyle/>
          <a:p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Óc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Eo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at the Mekong Delta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has long been recognized as a powerful regional center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linked with the history of the kingdom of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Funan</a:t>
            </a:r>
            <a:endParaRPr lang="hu-HU" sz="2000" b="1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ecent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excavations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uncovered an enormous amount of new evidence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nalyzing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the new data and placing the information into the context of written materials can provide a new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and more comprehensive understanding of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Óc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Eo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culture and its position between the Roman World and China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b="1" dirty="0">
                <a:latin typeface="Garamond" panose="02020404030301010803" pitchFamily="18" charset="0"/>
                <a:ea typeface="Calibri" panose="020F0502020204030204" pitchFamily="34" charset="0"/>
              </a:rPr>
              <a:t>AIMS:</a:t>
            </a: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examine and to re-evaluate new and old data by studying sites on the south coastal area of Vietnam, and to reveal more about the context of Roman and related objects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re-analyze Chinese accounts on Funan and its inhabitants, with special attention to non-dynastic histories, such as Kang Tai’s </a:t>
            </a:r>
            <a:r>
              <a:rPr lang="en-US" sz="20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Waiguozhuan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or the </a:t>
            </a:r>
            <a:r>
              <a:rPr lang="en-US" sz="2000" i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Funan </a:t>
            </a:r>
            <a:r>
              <a:rPr lang="en-US" sz="20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yiwuzhi</a:t>
            </a:r>
            <a:endParaRPr lang="hu-HU" sz="2000" i="1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unveil the Chinese perceptions on this polity and its economic and cultural exchanges, and to uncover how these relate to the newly discovered archaeological materials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better comprehend the role of Vietnam in transferring Roman objects to the Far East</a:t>
            </a:r>
            <a:endParaRPr lang="hu-HU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CEF972-09DA-5B6E-71F5-713FAC95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218364"/>
            <a:ext cx="11300346" cy="709684"/>
          </a:xfrm>
        </p:spPr>
        <p:txBody>
          <a:bodyPr>
            <a:normAutofit/>
          </a:bodyPr>
          <a:lstStyle/>
          <a:p>
            <a:r>
              <a:rPr lang="hu-HU" sz="2000" b="1" u="sng" dirty="0" err="1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b.</a:t>
            </a:r>
            <a:r>
              <a:rPr lang="hu-HU" sz="20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 </a:t>
            </a:r>
            <a:r>
              <a:rPr lang="en-US" sz="20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Lingnan and the Roman World</a:t>
            </a:r>
            <a:endParaRPr lang="hu-HU" sz="2000" b="1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93A43-20F4-EFB6-63BC-E5026B76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75" y="1037230"/>
            <a:ext cx="11300345" cy="5602406"/>
          </a:xfrm>
        </p:spPr>
        <p:txBody>
          <a:bodyPr>
            <a:noAutofit/>
          </a:bodyPr>
          <a:lstStyle/>
          <a:p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The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Lingnan area</a:t>
            </a:r>
            <a:r>
              <a:rPr lang="hu-HU" sz="2000" b="1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(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covered regions of present-day South China and northern Vietnam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</a:t>
            </a:r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: </a:t>
            </a: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had a significant position in ancient maritime interactions, </a:t>
            </a:r>
            <a:endParaRPr lang="hu-HU" sz="20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yielded several non-local objects including beads of Mediterranean composition, as well as a potentially locally developed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glass industry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producing glass vessels found as far as South Asia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 relation of local communities to this local glass industry, and their potential involvement in maritime networks is still unknown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b="1" dirty="0">
                <a:latin typeface="Garamond" panose="02020404030301010803" pitchFamily="18" charset="0"/>
              </a:rPr>
              <a:t>AIMS:</a:t>
            </a: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study Chinese texts potentially referring to various types of glass materials (such as </a:t>
            </a:r>
            <a:r>
              <a:rPr lang="en-US" sz="20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liuli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boli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or </a:t>
            </a:r>
            <a:r>
              <a:rPr lang="en-US" sz="2000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shuijing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) in order to shed light on the different levels and evolution of the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Chinese perceptions of glass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reflect on the recently re-emerged scholarly debates regarding the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source of inspiration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for these locally made glass vessels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compare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 social context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of the locally made vessels with the ones of the Roman glass vessels found in China, as well as with the South China-discovered glass beads of Mediterranean composition</a:t>
            </a:r>
            <a:endParaRPr lang="hu-HU" sz="20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to better comprehend the economic, political and cultural actors behind the </a:t>
            </a:r>
            <a:r>
              <a:rPr lang="en-US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development of local glass production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and to reveal more about the possible role of local communities in ancient maritime networks</a:t>
            </a:r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5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08A63A-4082-1D29-1095-47F4AF3C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" y="573206"/>
            <a:ext cx="11846257" cy="791569"/>
          </a:xfrm>
        </p:spPr>
        <p:txBody>
          <a:bodyPr>
            <a:noAutofit/>
          </a:bodyPr>
          <a:lstStyle/>
          <a:p>
            <a:r>
              <a:rPr lang="hu-HU" sz="20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c. </a:t>
            </a:r>
            <a:r>
              <a:rPr lang="en-US" sz="2000" b="1" u="sng" dirty="0">
                <a:effectLst/>
                <a:latin typeface="Garamond" panose="02020404030301010803" pitchFamily="18" charset="0"/>
                <a:ea typeface="DengXian" panose="02010600030101010101" pitchFamily="2" charset="-122"/>
              </a:rPr>
              <a:t>Comparing western and eastern perceptions on Southeast Asia</a:t>
            </a:r>
            <a:endParaRPr lang="hu-HU" sz="2000" b="1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F3A32C-B24F-5CE6-C5BC-4CC455D4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20" y="1965278"/>
            <a:ext cx="11846257" cy="4688004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Substantial amount of debate exists on the relevance of written texts, which refer to Southeast Asia during the early first centuries.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These</a:t>
            </a:r>
            <a:r>
              <a:rPr lang="hu-HU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accounts generated in the Far West and the Far East have never been studied in their complexity, nor have been compared with the archaeological reality.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b="1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AIMS:</a:t>
            </a:r>
          </a:p>
          <a:p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to collect and analyze these records (particularly Ptolemy, Pliny and Chinese works referring to Lingnan, Funan and other Southeast Asian regions) in a critical way, and to reveal how these accounts relate to the Chinese records on the Far West and the western descriptions of the Far East? </a:t>
            </a:r>
            <a:endParaRPr lang="hu-HU" sz="20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hu-HU" sz="2000" dirty="0">
                <a:latin typeface="Garamond" panose="02020404030301010803" pitchFamily="18" charset="0"/>
                <a:ea typeface="Calibri" panose="020F0502020204030204" pitchFamily="34" charset="0"/>
              </a:rPr>
              <a:t>t</a:t>
            </a:r>
            <a:r>
              <a:rPr lang="en-US" sz="2000" dirty="0" err="1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hrough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working with original texts (Latin, ancient Greek and Chinese), we hope to see beyond the existing translations</a:t>
            </a:r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37199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Csomag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somag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soma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TM10001115[[fn=Csomag]]</Template>
  <TotalTime>533</TotalTime>
  <Words>1417</Words>
  <Application>Microsoft Office PowerPoint</Application>
  <PresentationFormat>Szélesvásznú</PresentationFormat>
  <Paragraphs>75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Gill Sans MT</vt:lpstr>
      <vt:lpstr>Csomag</vt:lpstr>
      <vt:lpstr>ELTE Roman World and the Far East Research Group –  Research goals and prospects</vt:lpstr>
      <vt:lpstr>ELTE Roman World and the Far East Research Group</vt:lpstr>
      <vt:lpstr>PowerPoint-bemutató</vt:lpstr>
      <vt:lpstr>BACKGROUND</vt:lpstr>
      <vt:lpstr>previous Research &amp; results</vt:lpstr>
      <vt:lpstr>Specific aims &amp; methods</vt:lpstr>
      <vt:lpstr>A. Vietnam between the Roman World and China</vt:lpstr>
      <vt:lpstr>b. Lingnan and the Roman World</vt:lpstr>
      <vt:lpstr>c. Comparing western and eastern perceptions on Southeast Asia</vt:lpstr>
      <vt:lpstr>D. Building a theoretical framework for understanding local reception/use of Roman and related materials</vt:lpstr>
      <vt:lpstr>Wider horizons</vt:lpstr>
      <vt:lpstr>Thank you for your attention! 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 Roman World and the Far East Research Group –  Research goals and prospects</dc:title>
  <dc:creator>Dr. Pap Melinda</dc:creator>
  <cp:lastModifiedBy>Dr. Pap Melinda</cp:lastModifiedBy>
  <cp:revision>22</cp:revision>
  <dcterms:created xsi:type="dcterms:W3CDTF">2023-08-17T12:35:19Z</dcterms:created>
  <dcterms:modified xsi:type="dcterms:W3CDTF">2023-08-23T05:22:43Z</dcterms:modified>
</cp:coreProperties>
</file>