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70" roundtripDataSignature="AMtx7mhmES+h5WJqLgeCBy6faE0+KIvB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customschemas.google.com/relationships/presentationmetadata" Target="meta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6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6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6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66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6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24" name="Google Shape;24;p66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75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87" name="Google Shape;87;p7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6"/>
          <p:cNvSpPr txBox="1"/>
          <p:nvPr>
            <p:ph type="title"/>
          </p:nvPr>
        </p:nvSpPr>
        <p:spPr>
          <a:xfrm rot="5400000">
            <a:off x="-436711" y="1966987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76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3" name="Google Shape;93;p7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7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7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29" name="Google Shape;29;p6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7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8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6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Google Shape;34;p6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Google Shape;35;p68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68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8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45" name="Google Shape;45;p6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9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47" name="Google Shape;47;p69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0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0" name="Google Shape;50;p70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1" name="Google Shape;51;p70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2" name="Google Shape;52;p70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3" name="Google Shape;53;p7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56" name="Google Shape;56;p70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3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3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69" name="Google Shape;69;p73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70" name="Google Shape;70;p7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7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7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7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74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</p:sp>
      <p:sp>
        <p:nvSpPr>
          <p:cNvPr id="79" name="Google Shape;79;p74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80" name="Google Shape;80;p7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83" name="Google Shape;83;p74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5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65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65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;p65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6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65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Google Shape;12;p6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6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6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5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29.png"/><Relationship Id="rId5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Relationship Id="rId4" Type="http://schemas.openxmlformats.org/officeDocument/2006/relationships/image" Target="../media/image1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Relationship Id="rId4" Type="http://schemas.openxmlformats.org/officeDocument/2006/relationships/image" Target="../media/image27.jpg"/><Relationship Id="rId5" Type="http://schemas.openxmlformats.org/officeDocument/2006/relationships/image" Target="../media/image5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8.png"/><Relationship Id="rId4" Type="http://schemas.openxmlformats.org/officeDocument/2006/relationships/image" Target="../media/image40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7.png"/><Relationship Id="rId4" Type="http://schemas.openxmlformats.org/officeDocument/2006/relationships/image" Target="../media/image4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Relationship Id="rId4" Type="http://schemas.openxmlformats.org/officeDocument/2006/relationships/image" Target="../media/image37.png"/><Relationship Id="rId5" Type="http://schemas.openxmlformats.org/officeDocument/2006/relationships/image" Target="../media/image4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8.png"/><Relationship Id="rId4" Type="http://schemas.openxmlformats.org/officeDocument/2006/relationships/image" Target="../media/image4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1.png"/><Relationship Id="rId4" Type="http://schemas.openxmlformats.org/officeDocument/2006/relationships/image" Target="../media/image3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Csíkos-Kelemen-Szitányi fejlesztő kísérlete</a:t>
            </a:r>
            <a:endParaRPr/>
          </a:p>
        </p:txBody>
      </p:sp>
      <p:sp>
        <p:nvSpPr>
          <p:cNvPr id="101" name="Google Shape;101;p1"/>
          <p:cNvSpPr txBox="1"/>
          <p:nvPr>
            <p:ph type="ctrTitle"/>
          </p:nvPr>
        </p:nvSpPr>
        <p:spPr>
          <a:xfrm>
            <a:off x="611560" y="2132857"/>
            <a:ext cx="8218915" cy="1368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hu-HU"/>
              <a:t>SZÖVEGES FELADATOK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2915816" y="1206044"/>
            <a:ext cx="40324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METAMATEK</a:t>
            </a:r>
            <a:endParaRPr b="0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404664"/>
            <a:ext cx="4417954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6034" y="2852936"/>
            <a:ext cx="6464718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type="title"/>
          </p:nvPr>
        </p:nvSpPr>
        <p:spPr>
          <a:xfrm>
            <a:off x="1403648" y="26064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4. tanítási egység</a:t>
            </a:r>
            <a:br>
              <a:rPr lang="hu-HU"/>
            </a:br>
            <a:endParaRPr/>
          </a:p>
        </p:txBody>
      </p:sp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539552" y="908720"/>
            <a:ext cx="8136904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6)</a:t>
            </a:r>
            <a:r>
              <a:rPr lang="hu-HU"/>
              <a:t> Jancsi 23 m távolságra tudta dobni a kislabdát, Réka pedig ennél messzebbre. Milyen messzire dobhatta Réka a kislabdát?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7)</a:t>
            </a:r>
            <a:r>
              <a:rPr lang="hu-HU"/>
              <a:t> A diákolimpián azok indulhatnak távolugrásban, akik már legalább 300 cm-t ugrottak. Józsi nem jutott ki a versenyre. Milyen eredménye lehetett?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8)</a:t>
            </a:r>
            <a:r>
              <a:rPr lang="hu-HU"/>
              <a:t> Gondoltam egy páros számra. Tízesekre kerekített értéke 240. Melyik számra gondolhattam?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/>
          <p:nvPr>
            <p:ph type="title"/>
          </p:nvPr>
        </p:nvSpPr>
        <p:spPr>
          <a:xfrm>
            <a:off x="1331640" y="26064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endParaRPr sz="2400"/>
          </a:p>
        </p:txBody>
      </p:sp>
      <p:sp>
        <p:nvSpPr>
          <p:cNvPr id="167" name="Google Shape;167;p12"/>
          <p:cNvSpPr txBox="1"/>
          <p:nvPr>
            <p:ph idx="1" type="body"/>
          </p:nvPr>
        </p:nvSpPr>
        <p:spPr>
          <a:xfrm>
            <a:off x="539552" y="1556792"/>
            <a:ext cx="8064896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6) A feladatban több kérdés marad nyitva. Milyen messze lehet egyáltalán eldobni a kislabdát egy 9 évesnek? Milyen pontossággal mérjünk?  A táblára számegyenes-részletet rajzoljunk. Arról beszélgessünk, hogy van olyan feladat is, amelynek nincs jól meghatározható végeredménye.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7) Az előző feladat megoldási módját követhetjük.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8) Az ideális számegyenes-darabot felrajzoljuk a táblára.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type="title"/>
          </p:nvPr>
        </p:nvSpPr>
        <p:spPr>
          <a:xfrm>
            <a:off x="1187624" y="476672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5. tanítási egység</a:t>
            </a:r>
            <a:br>
              <a:rPr lang="hu-HU"/>
            </a:br>
            <a:endParaRPr/>
          </a:p>
        </p:txBody>
      </p:sp>
      <p:sp>
        <p:nvSpPr>
          <p:cNvPr id="173" name="Google Shape;173;p13"/>
          <p:cNvSpPr txBox="1"/>
          <p:nvPr>
            <p:ph idx="1" type="body"/>
          </p:nvPr>
        </p:nvSpPr>
        <p:spPr>
          <a:xfrm>
            <a:off x="467544" y="908720"/>
            <a:ext cx="8352928" cy="5544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 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9)</a:t>
            </a:r>
            <a:r>
              <a:rPr lang="hu-HU"/>
              <a:t> Éva 132 cm magas. Juli 9 cm-rel magasabb Évánál. Milyen magas Juli?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10)</a:t>
            </a:r>
            <a:r>
              <a:rPr lang="hu-HU"/>
              <a:t> Egy szál rózsa ára 200 Ft, a díszítés 150 Ft. Mennyibe kerül egy szál feldíszített rózsa?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11)</a:t>
            </a:r>
            <a:r>
              <a:rPr lang="hu-HU"/>
              <a:t> Józsinak 605 Ft-ja volt, ám elköltött 300 Ft-ot. Mennyi pénze maradt?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12)</a:t>
            </a:r>
            <a:r>
              <a:rPr lang="hu-HU"/>
              <a:t> A 13 állatkerti majom közül kettő megszökött. Hány majom van az állatkertben?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type="title"/>
          </p:nvPr>
        </p:nvSpPr>
        <p:spPr>
          <a:xfrm>
            <a:off x="1475656" y="404664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br>
              <a:rPr lang="hu-HU" sz="2400"/>
            </a:br>
            <a:endParaRPr sz="2400"/>
          </a:p>
        </p:txBody>
      </p:sp>
      <p:sp>
        <p:nvSpPr>
          <p:cNvPr id="179" name="Google Shape;179;p14"/>
          <p:cNvSpPr txBox="1"/>
          <p:nvPr>
            <p:ph idx="1" type="body"/>
          </p:nvPr>
        </p:nvSpPr>
        <p:spPr>
          <a:xfrm>
            <a:off x="1115616" y="1844824"/>
            <a:ext cx="7128792" cy="4176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9-12)  A valósághű rajzok és a szakaszos ábrázolások összevetése. Fóliák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323329"/>
            <a:ext cx="4629241" cy="461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2" y="2420888"/>
            <a:ext cx="409575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332656"/>
            <a:ext cx="5344209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751" y="4293096"/>
            <a:ext cx="6413757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404664"/>
            <a:ext cx="5441530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6" y="3861048"/>
            <a:ext cx="8052373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16632"/>
            <a:ext cx="5385862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a" id="203" name="Google Shape;20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3418451"/>
            <a:ext cx="7056784" cy="1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536" y="5078523"/>
            <a:ext cx="7056784" cy="1610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>
            <p:ph type="title"/>
          </p:nvPr>
        </p:nvSpPr>
        <p:spPr>
          <a:xfrm>
            <a:off x="1475656" y="404664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6. tanítási egység</a:t>
            </a:r>
            <a:br>
              <a:rPr lang="hu-HU" sz="2400"/>
            </a:br>
            <a:endParaRPr sz="2400"/>
          </a:p>
        </p:txBody>
      </p:sp>
      <p:sp>
        <p:nvSpPr>
          <p:cNvPr id="210" name="Google Shape;210;p19"/>
          <p:cNvSpPr txBox="1"/>
          <p:nvPr>
            <p:ph idx="1" type="body"/>
          </p:nvPr>
        </p:nvSpPr>
        <p:spPr>
          <a:xfrm>
            <a:off x="467544" y="980728"/>
            <a:ext cx="8208912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13)</a:t>
            </a:r>
            <a:r>
              <a:rPr lang="hu-HU"/>
              <a:t> Az üvegházban tízliteres kannával locsolnak. Reggelente 7 kanna víz kell. Hány liter víz fogy egy reggel az üvegház növényeinek meglocsolásához?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14)</a:t>
            </a:r>
            <a:r>
              <a:rPr lang="hu-HU"/>
              <a:t> Hány oldalt olvas egy hét alatt az a gyerek, aki naponta csak 5 oldalt olvas?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15)</a:t>
            </a:r>
            <a:r>
              <a:rPr lang="hu-HU"/>
              <a:t> Andi 1000 Ft zsebpénzt kapott az 5 napos kirándulásra. Azt tervezi, hogy minden nap ugyanannyi pénzt költ. Mennyi pénz jut egy napra?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16)</a:t>
            </a:r>
            <a:r>
              <a:rPr lang="hu-HU"/>
              <a:t> Ma reggel három egyforma csokrot rendeltek. 21 szál szegfűt szedett le hozzá a kertész. Hány szálat kötöttek egy csokorba?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611560" y="731520"/>
            <a:ext cx="8280920" cy="521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ctr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1. tanítási egység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1) Két fiú, András és Csaba, és két lány, Panni és Éva, egymás mellett ülnek egy padon. Hányféleképpen ülhetnek le úgy, hogy mindkét szélen fiú üljön?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2) Dél és délután három óra között hányszor fedi az óra nagymutatója a kismutatót?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6633"/>
            <a:ext cx="4672786" cy="29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3140968"/>
            <a:ext cx="8064896" cy="116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2367" y="4304300"/>
            <a:ext cx="5748105" cy="2485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0558" y="260648"/>
            <a:ext cx="4946817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3863422"/>
            <a:ext cx="7344816" cy="109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774" y="5186665"/>
            <a:ext cx="7012387" cy="1302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476671"/>
            <a:ext cx="6912768" cy="34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4365104"/>
            <a:ext cx="7994022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3768" y="125549"/>
            <a:ext cx="4098240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3600586"/>
            <a:ext cx="8064896" cy="162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5229200"/>
            <a:ext cx="7776864" cy="156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type="title"/>
          </p:nvPr>
        </p:nvSpPr>
        <p:spPr>
          <a:xfrm>
            <a:off x="1331640" y="404664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7. tanítási egység</a:t>
            </a:r>
            <a:br>
              <a:rPr lang="hu-HU"/>
            </a:br>
            <a:endParaRPr/>
          </a:p>
        </p:txBody>
      </p:sp>
      <p:sp>
        <p:nvSpPr>
          <p:cNvPr id="243" name="Google Shape;243;p24"/>
          <p:cNvSpPr txBox="1"/>
          <p:nvPr>
            <p:ph idx="1" type="body"/>
          </p:nvPr>
        </p:nvSpPr>
        <p:spPr>
          <a:xfrm>
            <a:off x="179512" y="764704"/>
            <a:ext cx="8712968" cy="568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17)</a:t>
            </a:r>
            <a:r>
              <a:rPr lang="hu-HU"/>
              <a:t> Jutkának 25 üveggolyója van, 5-tel több, mint amennyi Petinek. Hány üveggolyója van Petinek?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18)</a:t>
            </a:r>
            <a:r>
              <a:rPr lang="hu-HU"/>
              <a:t> Éva 132 cm magas, 9 cm-rel alacsonyabb Julinál. Milyen magas Juli?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19)</a:t>
            </a:r>
            <a:r>
              <a:rPr lang="hu-HU"/>
              <a:t> A barackbefőtt ára üveg nélkül 380Ft.  Ez 25 Ft-tal kevesebb, mint üveggel együtt. Mennyibe kerül a barackbefőtt üveggel együtt?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20)</a:t>
            </a:r>
            <a:r>
              <a:rPr lang="hu-HU"/>
              <a:t> Marcinak most 440 Ft-ja van, 350 Ft-tal több mint amennyi reggel volt, mert a nagypapája adott neki zsebpénzt. Mennyi pénze volt reggel?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type="title"/>
          </p:nvPr>
        </p:nvSpPr>
        <p:spPr>
          <a:xfrm>
            <a:off x="1259632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br>
              <a:rPr lang="hu-HU"/>
            </a:br>
            <a:endParaRPr/>
          </a:p>
        </p:txBody>
      </p:sp>
      <p:sp>
        <p:nvSpPr>
          <p:cNvPr id="249" name="Google Shape;249;p25"/>
          <p:cNvSpPr txBox="1"/>
          <p:nvPr>
            <p:ph idx="1" type="body"/>
          </p:nvPr>
        </p:nvSpPr>
        <p:spPr>
          <a:xfrm>
            <a:off x="467544" y="1556792"/>
            <a:ext cx="8280920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17) A felületes megoldás a 25 és az 5 összeadásából eredhet, illetve abból, ha a gyerek csak a számadatokra és a műveletre utaló szóra összpontosít. Beszélgessenek arról, hogy a jó rajz segíthet elkerülni ezt a hibát.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18) A felületes megoldás 132-9=123.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19)  A felületes megoldás: 380-25=355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20) A felületes megoldás: 440+350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/>
          <p:nvPr>
            <p:ph type="title"/>
          </p:nvPr>
        </p:nvSpPr>
        <p:spPr>
          <a:xfrm>
            <a:off x="1259632" y="69269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8. tanítási egység</a:t>
            </a:r>
            <a:br>
              <a:rPr lang="hu-HU"/>
            </a:br>
            <a:endParaRPr/>
          </a:p>
        </p:txBody>
      </p:sp>
      <p:sp>
        <p:nvSpPr>
          <p:cNvPr id="255" name="Google Shape;255;p26"/>
          <p:cNvSpPr txBox="1"/>
          <p:nvPr>
            <p:ph idx="1" type="body"/>
          </p:nvPr>
        </p:nvSpPr>
        <p:spPr>
          <a:xfrm>
            <a:off x="611560" y="1268760"/>
            <a:ext cx="7920880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21)</a:t>
            </a:r>
            <a:r>
              <a:rPr lang="hu-HU"/>
              <a:t> A legolcsóbb játékautó harmadannyiba kerül, mint a legdrágább. A legolcsóbb ára 330 Ft. Mennyibe kerül a legdrágább? 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22)</a:t>
            </a:r>
            <a:r>
              <a:rPr lang="hu-HU"/>
              <a:t> Nagypapa a négy unokája részére egyenlően szétosztotta kertben összegyűjtött diószemeket. Egy unoka 60 szem diót kapott. Mennyi diót osztott szét nagypapa?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23)</a:t>
            </a:r>
            <a:r>
              <a:rPr lang="hu-HU"/>
              <a:t> Annának 18 üveggolyója van, háromszor annyi, mint Eszternek. Hány üveggolyója van Eszternek?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24)</a:t>
            </a:r>
            <a:r>
              <a:rPr lang="hu-HU"/>
              <a:t> A vasárnapi mozielőadásra 400 ember jött el, épp kétszer annyian, mint a szombati előadásra. Hányan voltak a szombati előadáson?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>
            <p:ph type="title"/>
          </p:nvPr>
        </p:nvSpPr>
        <p:spPr>
          <a:xfrm>
            <a:off x="1403648" y="26064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endParaRPr sz="2400"/>
          </a:p>
        </p:txBody>
      </p:sp>
      <p:sp>
        <p:nvSpPr>
          <p:cNvPr id="261" name="Google Shape;261;p27"/>
          <p:cNvSpPr txBox="1"/>
          <p:nvPr>
            <p:ph idx="1" type="body"/>
          </p:nvPr>
        </p:nvSpPr>
        <p:spPr>
          <a:xfrm>
            <a:off x="179512" y="1916832"/>
            <a:ext cx="8784976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21) Felületes megoldás: 330/3=110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22) Felületes megoldás: 60/4=15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23) Felületes megoldás: 18*3=54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24) Felületes megoldás: 400*2=800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/>
          <p:nvPr>
            <p:ph type="title"/>
          </p:nvPr>
        </p:nvSpPr>
        <p:spPr>
          <a:xfrm>
            <a:off x="1475656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9. tanítási egység</a:t>
            </a:r>
            <a:br>
              <a:rPr lang="hu-HU"/>
            </a:br>
            <a:endParaRPr/>
          </a:p>
        </p:txBody>
      </p:sp>
      <p:sp>
        <p:nvSpPr>
          <p:cNvPr id="267" name="Google Shape;267;p28"/>
          <p:cNvSpPr txBox="1"/>
          <p:nvPr>
            <p:ph idx="1" type="body"/>
          </p:nvPr>
        </p:nvSpPr>
        <p:spPr>
          <a:xfrm>
            <a:off x="251520" y="692696"/>
            <a:ext cx="8640960" cy="597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25)</a:t>
            </a:r>
            <a:r>
              <a:rPr lang="hu-HU"/>
              <a:t> A kisboltban a vaj 180 Ft-ba kerül, a piacon 10 Ft-tal kevesebbe. Mennyibe kerül a vaj a piacon?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26)</a:t>
            </a:r>
            <a:r>
              <a:rPr lang="hu-HU"/>
              <a:t> A kisboltban a vaj 180 Ft-ba kerül, 10 Ft-tal többe, mint a piacon. Mennyibe kerül a vaj a piacon?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27)</a:t>
            </a:r>
            <a:r>
              <a:rPr lang="hu-HU"/>
              <a:t> Józsi 36 kg, Peti 6 kg-mal nehezebb. Hány kg Peti?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28)</a:t>
            </a:r>
            <a:r>
              <a:rPr lang="hu-HU"/>
              <a:t> Józsi 36 kg, és 6 kg-mal nehezebb, mint Peti. Hány kg Peti?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29)</a:t>
            </a:r>
            <a:r>
              <a:rPr lang="hu-HU"/>
              <a:t> Ha Orsinak 100 Ft-tal több pénze lenne, akkor ugyanannyi pénze lenne, mint Sárinak. Sárinak 650 Ft-ja van. Mennyi pénze van Orsinak?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30)</a:t>
            </a:r>
            <a:r>
              <a:rPr lang="hu-HU"/>
              <a:t> Ha Orsinak 100 Ft-tal kevesebb pénze lenne, akkor ugyanannyi pénze lenne mint Sárinak. Sárinak 650 Ft-ja van. Mennyi pénze van Orsinak? 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31)</a:t>
            </a:r>
            <a:r>
              <a:rPr lang="hu-HU"/>
              <a:t> Ha Orsi odaadna 100 Ft-ot Sárinak, akkor ugyanannyi pénzük lenne. Sárinak 650 Ft-ja van. Mennyi pénze van Orsinak?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type="title"/>
          </p:nvPr>
        </p:nvSpPr>
        <p:spPr>
          <a:xfrm>
            <a:off x="1403648" y="404664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584"/>
              <a:buNone/>
            </a:pPr>
            <a:r>
              <a:rPr i="1" lang="hu-HU" sz="2800"/>
              <a:t>A tanári segítségnyújtás és magyarázat elemei:</a:t>
            </a:r>
            <a:endParaRPr sz="2800"/>
          </a:p>
        </p:txBody>
      </p:sp>
      <p:sp>
        <p:nvSpPr>
          <p:cNvPr id="273" name="Google Shape;273;p29"/>
          <p:cNvSpPr txBox="1"/>
          <p:nvPr>
            <p:ph idx="1" type="body"/>
          </p:nvPr>
        </p:nvSpPr>
        <p:spPr>
          <a:xfrm>
            <a:off x="467544" y="1772816"/>
            <a:ext cx="8280920" cy="45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Egyenként beszéljenek a feladatokról. Páronként hasonlítsák össze azokat. Melyiknél utal a szövegben szó a műveletre, és melyiknél nem? A rajzkészítést a gyerekekre bízhatjuk. Végül számoljanak be arról, hogy milyen rajzot készítettek.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A 31. feladat megoldását játsszák el, mivel itt nem működik a szokásos stratégia! Tapasztalják azt, hogy a próbálgatás is lehet a feladatmegoldás módszere.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683568" y="332656"/>
            <a:ext cx="7920880" cy="1728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96"/>
              <a:buNone/>
            </a:pPr>
            <a:r>
              <a:rPr lang="hu-HU" sz="3200">
                <a:latin typeface="Trebuchet MS"/>
                <a:ea typeface="Trebuchet MS"/>
                <a:cs typeface="Trebuchet MS"/>
                <a:sym typeface="Trebuchet MS"/>
              </a:rPr>
              <a:t>A tanári segítségnyújtás és magyarázat elemei: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611560" y="1700808"/>
            <a:ext cx="8136904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1) Mutatunk kétféle rajzos modellt. (Piktoriális és sematikus rajz; részletes és lényegi)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2) Kétféle értelmezés van: Beleszámít a dél, vagy sem. Erről beszélgetni kell.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hu-HU"/>
              <a:t>- Lehetőség szerint számlapos órával szemléltetjük. 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hu-HU"/>
              <a:t>- Képi modell: táblai rajz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 txBox="1"/>
          <p:nvPr>
            <p:ph type="title"/>
          </p:nvPr>
        </p:nvSpPr>
        <p:spPr>
          <a:xfrm>
            <a:off x="1403648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10. tanítási egység</a:t>
            </a:r>
            <a:br>
              <a:rPr lang="hu-HU"/>
            </a:br>
            <a:endParaRPr/>
          </a:p>
        </p:txBody>
      </p:sp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251520" y="980728"/>
            <a:ext cx="8640960" cy="561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32)</a:t>
            </a:r>
            <a:r>
              <a:rPr lang="hu-HU"/>
              <a:t> Nekeresd városnak háromszor annyi lakója van, mint Sohavárnak. Sohavárnak 300 lakója van. Mennyi lakója van Nekeresdnek?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33)</a:t>
            </a:r>
            <a:r>
              <a:rPr lang="hu-HU"/>
              <a:t> Nekeresd városnak háromszor annyi lakója van, mint Sohavárnak. Nekeresdnek 300 lakója van. Mennyi lakója van Sohavárnak?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34)</a:t>
            </a:r>
            <a:r>
              <a:rPr lang="hu-HU"/>
              <a:t> A fürdőkádba harmadannyi víz fér, mint a felfújható medencébe. A fürdőkádba 90 liter víz fér. Mennyi víz fér a felfújható medencébe?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35)</a:t>
            </a:r>
            <a:r>
              <a:rPr lang="hu-HU"/>
              <a:t> A vödörbe harmadannyi víz fér, mint a dézsába. A dézsába 27 liter víz fér. Mennyi víz fér a vödörbe?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36)</a:t>
            </a:r>
            <a:r>
              <a:rPr lang="hu-HU"/>
              <a:t> Ha négyszer több pénzem lenne, mint amennyi most van, akkor 1000 Ft-om lenne. Mennyi pénzem van most?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37)</a:t>
            </a:r>
            <a:r>
              <a:rPr lang="hu-HU"/>
              <a:t> Most 220 Ft-om van. Ha négyszer több pénzem lenne, mint most, akkor mennyi pénzem lenne?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1763688" y="404664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br>
              <a:rPr lang="hu-HU" sz="2400"/>
            </a:br>
            <a:endParaRPr sz="2400"/>
          </a:p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>
            <a:off x="395536" y="1916832"/>
            <a:ext cx="8424936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Egyenként beszéljenek a feladatokról. Páronként hasonlítsák össze azokat. Melyiknél utal a szövegben szó a műveletre, és melyiknél nem? Ezért lehet érdemes minden feladathoz rajzot készíteni.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title"/>
          </p:nvPr>
        </p:nvSpPr>
        <p:spPr>
          <a:xfrm>
            <a:off x="1187624" y="26064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11. tanítási egység</a:t>
            </a:r>
            <a:br>
              <a:rPr lang="hu-HU"/>
            </a:br>
            <a:endParaRPr/>
          </a:p>
        </p:txBody>
      </p:sp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467544" y="1412776"/>
            <a:ext cx="8136904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Feladat: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38)</a:t>
            </a:r>
            <a:r>
              <a:rPr lang="hu-HU"/>
              <a:t> A könyvesbolt kirakatában láttam egy könyvet Afrika vadállatairól 670 Ft-ért. Ha 150 Ft-tal több pénzem lett volna, megvehettem volna. Mennyi pénz volt nálam?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>
            <p:ph type="title"/>
          </p:nvPr>
        </p:nvSpPr>
        <p:spPr>
          <a:xfrm>
            <a:off x="1403648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ctr">
              <a:spcBef>
                <a:spcPts val="0"/>
              </a:spcBef>
              <a:spcAft>
                <a:spcPts val="0"/>
              </a:spcAft>
              <a:buSzPts val="3072"/>
              <a:buChar char="*"/>
            </a:pPr>
            <a:r>
              <a:rPr i="1" lang="hu-HU" sz="2400"/>
              <a:t>A tanári segítségnyújtás és magyarázat elemei:</a:t>
            </a:r>
            <a:br>
              <a:rPr lang="hu-HU" sz="2400"/>
            </a:br>
            <a:endParaRPr sz="2400"/>
          </a:p>
        </p:txBody>
      </p:sp>
      <p:sp>
        <p:nvSpPr>
          <p:cNvPr id="297" name="Google Shape;297;p33"/>
          <p:cNvSpPr txBox="1"/>
          <p:nvPr>
            <p:ph idx="1" type="body"/>
          </p:nvPr>
        </p:nvSpPr>
        <p:spPr>
          <a:xfrm>
            <a:off x="251520" y="1988840"/>
            <a:ext cx="864096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38) A hatféle rajzot egyszerre vetítjük ki a fólián. Először a matematikailag hibásakat vetjük el. Beszélgetünk arról is, hogy melyik rajz mennyi munkát, mennyi időt követel, miért célravezető és miért nem. A matematikailag helyes rajzokat azonban  elfogadjuk.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A hat kép két szempont mentén rendezhető: (1) matematikailag korrekt vagy sem, és (2) „zajos” piktoriális, piktoriális és sematikus.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-104538"/>
            <a:ext cx="6480720" cy="699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/>
          <p:nvPr>
            <p:ph type="title"/>
          </p:nvPr>
        </p:nvSpPr>
        <p:spPr>
          <a:xfrm>
            <a:off x="1547664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12. tanítási egység</a:t>
            </a:r>
            <a:br>
              <a:rPr lang="hu-HU"/>
            </a:br>
            <a:endParaRPr/>
          </a:p>
        </p:txBody>
      </p:sp>
      <p:sp>
        <p:nvSpPr>
          <p:cNvPr id="308" name="Google Shape;308;p35"/>
          <p:cNvSpPr txBox="1"/>
          <p:nvPr>
            <p:ph idx="1" type="body"/>
          </p:nvPr>
        </p:nvSpPr>
        <p:spPr>
          <a:xfrm>
            <a:off x="611560" y="731520"/>
            <a:ext cx="7920880" cy="5145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39)</a:t>
            </a:r>
            <a:r>
              <a:rPr lang="hu-HU"/>
              <a:t> Karcsi és Gyuri együtt rendeznek szülinapot. Karcsi 10 gyereket hívott, Gyuri 12 gyereket. Hány gyereket hívhattak?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40)</a:t>
            </a:r>
            <a:r>
              <a:rPr lang="hu-HU"/>
              <a:t> Két fa között, amelyek egymástól 5 m távolságra vannak, kötelet szeretnénk kifeszíteni. Sajnos, csak 1 m hosszú kötéldarabok vannak. Hányat kell ezekből egymáshoz kötözni?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/>
          <p:nvPr>
            <p:ph type="title"/>
          </p:nvPr>
        </p:nvSpPr>
        <p:spPr>
          <a:xfrm>
            <a:off x="1475656" y="404664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br>
              <a:rPr lang="hu-HU" sz="2400"/>
            </a:br>
            <a:endParaRPr sz="2400"/>
          </a:p>
        </p:txBody>
      </p:sp>
      <p:sp>
        <p:nvSpPr>
          <p:cNvPr id="314" name="Google Shape;314;p36"/>
          <p:cNvSpPr txBox="1"/>
          <p:nvPr>
            <p:ph idx="1" type="body"/>
          </p:nvPr>
        </p:nvSpPr>
        <p:spPr>
          <a:xfrm>
            <a:off x="467544" y="1700808"/>
            <a:ext cx="8208912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39) Felületes megoldás: 10+12=22 Beszélünk arról, hogy vannak-e közös barátaik. Játsszák el!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40) A felületes megoldás szerint 5 db kötélre van szükség. Beszélgessünk arról, hogy a csomózás és a fákhoz való rögzítés elvesz a kötelek hosszából. A megoldást illetően hagyjuk nyitva a feladatot. Csak annyit tudunk biztosan mondani, hogy ötnél több kötélre van szükség.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/>
          <p:nvPr>
            <p:ph type="title"/>
          </p:nvPr>
        </p:nvSpPr>
        <p:spPr>
          <a:xfrm>
            <a:off x="1475656" y="404664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584"/>
              <a:buNone/>
            </a:pPr>
            <a:r>
              <a:rPr lang="hu-HU" sz="2800"/>
              <a:t>13. tanítási egység</a:t>
            </a:r>
            <a:br>
              <a:rPr lang="hu-HU" sz="2800"/>
            </a:br>
            <a:endParaRPr sz="2800"/>
          </a:p>
        </p:txBody>
      </p:sp>
      <p:sp>
        <p:nvSpPr>
          <p:cNvPr id="320" name="Google Shape;320;p37"/>
          <p:cNvSpPr txBox="1"/>
          <p:nvPr>
            <p:ph idx="1" type="body"/>
          </p:nvPr>
        </p:nvSpPr>
        <p:spPr>
          <a:xfrm>
            <a:off x="539552" y="1052736"/>
            <a:ext cx="8280920" cy="568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41)</a:t>
            </a:r>
            <a:r>
              <a:rPr lang="hu-HU"/>
              <a:t> A pohárban már van 2 dl tej. Hozzáöntünk még egy deciliter tejet. Mennyi tej lesz a pohárban?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42)</a:t>
            </a:r>
            <a:r>
              <a:rPr lang="hu-HU"/>
              <a:t> Egy buszon 40 ember utazik. Az egyik megállóban leszállnak 10-en. Hány ember marad a buszon?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43)</a:t>
            </a:r>
            <a:r>
              <a:rPr lang="hu-HU"/>
              <a:t> 300 évvel ezelőtt egy királyfi 5 évvel volt idősebb a húgánál. A húga akkor 13 éves volt. Hány éves volt a királyfi? 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44)</a:t>
            </a:r>
            <a:r>
              <a:rPr lang="hu-HU"/>
              <a:t> A boltos két kisebb ládából egy nagyobb ládába rakja az almát. Az egyik ládából 40, a másikból 75 almát rak a nagy ládába. Mennyi alma van a nagy ládában?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/>
          <p:nvPr>
            <p:ph type="title"/>
          </p:nvPr>
        </p:nvSpPr>
        <p:spPr>
          <a:xfrm>
            <a:off x="1475656" y="476672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br>
              <a:rPr lang="hu-HU" sz="2400"/>
            </a:br>
            <a:endParaRPr sz="2400"/>
          </a:p>
        </p:txBody>
      </p:sp>
      <p:sp>
        <p:nvSpPr>
          <p:cNvPr id="326" name="Google Shape;326;p38"/>
          <p:cNvSpPr txBox="1"/>
          <p:nvPr>
            <p:ph idx="1" type="body"/>
          </p:nvPr>
        </p:nvSpPr>
        <p:spPr>
          <a:xfrm>
            <a:off x="611560" y="1340768"/>
            <a:ext cx="7992888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A feladatok feldolgozását csoportmunkában javasoljuk.  Várható, hogy felbukkannak a következő kérdések: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41) És ha a pohár csak kétdecis?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42) És ha fölszállnak néhányan?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43) És miért van a feladat szövegében a 300?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44) Feltéve, hogy üres volt.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Ha nem merülnek fel ezek a kérdések, a tanító provokálja ki! Tanulság: Vannak olyan feladatok, amiben nem adnak meg minden információt, csak odaképzeljük. Van, hogy felesleges adat szerepel benne. Bár a kérdések felvetődnek, általában egyetért abban a tanító ás a diák, hogy mi tekinthető helyes megoldásnak.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Ebben az egységben nem foglalkozunk a rajzkészítéssel, a feladat megoldhatósága kerül központba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>
            <p:ph type="title"/>
          </p:nvPr>
        </p:nvSpPr>
        <p:spPr>
          <a:xfrm>
            <a:off x="1259632" y="476672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14. tanítási egység</a:t>
            </a:r>
            <a:endParaRPr/>
          </a:p>
        </p:txBody>
      </p:sp>
      <p:sp>
        <p:nvSpPr>
          <p:cNvPr id="332" name="Google Shape;332;p39"/>
          <p:cNvSpPr txBox="1"/>
          <p:nvPr>
            <p:ph idx="1" type="body"/>
          </p:nvPr>
        </p:nvSpPr>
        <p:spPr>
          <a:xfrm>
            <a:off x="395536" y="908720"/>
            <a:ext cx="8352928" cy="561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45)</a:t>
            </a:r>
            <a:r>
              <a:rPr lang="hu-HU"/>
              <a:t> Az egyik kerékpáron ketten utaznak, a másikon háromszor annyian. Hányan utaznak a második kerékpáron? 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46)</a:t>
            </a:r>
            <a:r>
              <a:rPr lang="hu-HU"/>
              <a:t> Zsoltinak 10 léggömbje van, négyszer annyi, mint Klárinak. Hány léggömbje van Klárinak?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47)</a:t>
            </a:r>
            <a:r>
              <a:rPr lang="hu-HU"/>
              <a:t> Ha Pista egy év alatt 3 cm-t nő, akkor mennyit nő 50 év alatt?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48)</a:t>
            </a:r>
            <a:r>
              <a:rPr lang="hu-HU"/>
              <a:t> A 22 fős osztály tanulóit 4 egyenlő létszámú csoportba osztottuk be. Hányan voltak egy csoportban.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116631"/>
            <a:ext cx="6115600" cy="423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5694" y="4149080"/>
            <a:ext cx="6115601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/>
          <p:nvPr>
            <p:ph type="title"/>
          </p:nvPr>
        </p:nvSpPr>
        <p:spPr>
          <a:xfrm>
            <a:off x="1403648" y="116632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endParaRPr sz="2400"/>
          </a:p>
        </p:txBody>
      </p:sp>
      <p:sp>
        <p:nvSpPr>
          <p:cNvPr id="338" name="Google Shape;338;p40"/>
          <p:cNvSpPr txBox="1"/>
          <p:nvPr>
            <p:ph idx="1" type="body"/>
          </p:nvPr>
        </p:nvSpPr>
        <p:spPr>
          <a:xfrm>
            <a:off x="539552" y="1124744"/>
            <a:ext cx="8136904" cy="547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ct val="130000"/>
              <a:buNone/>
            </a:pPr>
            <a:r>
              <a:rPr lang="hu-HU"/>
              <a:t>A feladatok feldolgozását csoportmunkában javasoljuk. A csoportos munkaszervezési mód célszerű megvalósítása: 5-6 tanulói csoport, mindegyikben vegyesen jobb és gyengébb képességű tanulók. A csoportmunka végén a csoportok „szóvivői” elmondják a csoport megoldását és az esetleges ellenvéleményeket.</a:t>
            </a:r>
            <a:endParaRPr/>
          </a:p>
          <a:p>
            <a:pPr indent="0" lvl="0" marL="45720" rtl="0" algn="l">
              <a:spcBef>
                <a:spcPts val="707"/>
              </a:spcBef>
              <a:spcAft>
                <a:spcPts val="0"/>
              </a:spcAft>
              <a:buSzPct val="130000"/>
              <a:buNone/>
            </a:pPr>
            <a:r>
              <a:rPr lang="hu-HU"/>
              <a:t>Várható, hogy felbukkannak a következő felületes megoldások:</a:t>
            </a:r>
            <a:endParaRPr/>
          </a:p>
          <a:p>
            <a:pPr indent="-182880" lvl="0" marL="228600" rtl="0" algn="l">
              <a:spcBef>
                <a:spcPts val="707"/>
              </a:spcBef>
              <a:spcAft>
                <a:spcPts val="0"/>
              </a:spcAft>
              <a:buSzPct val="130000"/>
              <a:buChar char="*"/>
            </a:pPr>
            <a:r>
              <a:rPr lang="hu-HU"/>
              <a:t>45) Hatan utaznak egy kerékpáron?</a:t>
            </a:r>
            <a:endParaRPr/>
          </a:p>
          <a:p>
            <a:pPr indent="-182880" lvl="0" marL="228600" rtl="0" algn="l">
              <a:spcBef>
                <a:spcPts val="707"/>
              </a:spcBef>
              <a:spcAft>
                <a:spcPts val="0"/>
              </a:spcAft>
              <a:buSzPct val="130000"/>
              <a:buChar char="*"/>
            </a:pPr>
            <a:r>
              <a:rPr lang="hu-HU"/>
              <a:t>46) Két és fél léggömb?</a:t>
            </a:r>
            <a:endParaRPr/>
          </a:p>
          <a:p>
            <a:pPr indent="-182880" lvl="0" marL="228600" rtl="0" algn="l">
              <a:spcBef>
                <a:spcPts val="707"/>
              </a:spcBef>
              <a:spcAft>
                <a:spcPts val="0"/>
              </a:spcAft>
              <a:buSzPct val="130000"/>
              <a:buChar char="*"/>
            </a:pPr>
            <a:r>
              <a:rPr lang="hu-HU"/>
              <a:t>47) 50 év alatt 150 cm-t nő.</a:t>
            </a:r>
            <a:endParaRPr/>
          </a:p>
          <a:p>
            <a:pPr indent="-182880" lvl="0" marL="228600" rtl="0" algn="l">
              <a:spcBef>
                <a:spcPts val="707"/>
              </a:spcBef>
              <a:spcAft>
                <a:spcPts val="0"/>
              </a:spcAft>
              <a:buSzPct val="130000"/>
              <a:buChar char="*"/>
            </a:pPr>
            <a:r>
              <a:rPr lang="hu-HU"/>
              <a:t>48) 5 és egynegyed gyerek.</a:t>
            </a:r>
            <a:endParaRPr/>
          </a:p>
          <a:p>
            <a:pPr indent="-182880" lvl="0" marL="228600" rtl="0" algn="l">
              <a:spcBef>
                <a:spcPts val="707"/>
              </a:spcBef>
              <a:spcAft>
                <a:spcPts val="0"/>
              </a:spcAft>
              <a:buSzPct val="130000"/>
              <a:buChar char="*"/>
            </a:pPr>
            <a:r>
              <a:rPr lang="hu-HU"/>
              <a:t>Ha nem merülnek fel ezek a kérdések, a tanító provokálja ki! Tanulság: Vannak olyan feladatok, amelyeket nem lehet megoldani. A feladat szövege alapján elvégzett művelet eredménye nem valóságos. Ebben az egységben sem foglalkozunk a rajzkészítéssel, a feladat megoldhatósága kerül központba. </a:t>
            </a:r>
            <a:endParaRPr/>
          </a:p>
          <a:p>
            <a:pPr indent="-182880" lvl="0" marL="228600" rtl="0" algn="l">
              <a:spcBef>
                <a:spcPts val="707"/>
              </a:spcBef>
              <a:spcAft>
                <a:spcPts val="0"/>
              </a:spcAft>
              <a:buSzPct val="130000"/>
              <a:buChar char="*"/>
            </a:pPr>
            <a:r>
              <a:rPr lang="hu-HU"/>
              <a:t>A gyerekektől kérdezzük meg, hogy mit módosítsunk a feladaton ahhoz, hogy értelmesen megoldható legyen!</a:t>
            </a:r>
            <a:endParaRPr/>
          </a:p>
          <a:p>
            <a:pPr indent="-14890" lvl="0" marL="228600" rtl="0" algn="l">
              <a:spcBef>
                <a:spcPts val="707"/>
              </a:spcBef>
              <a:spcAft>
                <a:spcPts val="0"/>
              </a:spcAft>
              <a:buSzPct val="13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/>
          <p:nvPr>
            <p:ph type="title"/>
          </p:nvPr>
        </p:nvSpPr>
        <p:spPr>
          <a:xfrm>
            <a:off x="1403648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15. tanítási egység</a:t>
            </a:r>
            <a:endParaRPr sz="2400"/>
          </a:p>
        </p:txBody>
      </p:sp>
      <p:sp>
        <p:nvSpPr>
          <p:cNvPr id="344" name="Google Shape;344;p41"/>
          <p:cNvSpPr txBox="1"/>
          <p:nvPr>
            <p:ph idx="1" type="body"/>
          </p:nvPr>
        </p:nvSpPr>
        <p:spPr>
          <a:xfrm>
            <a:off x="395536" y="731520"/>
            <a:ext cx="8424936" cy="5649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49)</a:t>
            </a:r>
            <a:r>
              <a:rPr lang="hu-HU"/>
              <a:t> A pohárba 1 dl-rel több tej fér, mint amennyi most benne van. 3 dl-es a pohár. Most mennyi tej van benne?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50)</a:t>
            </a:r>
            <a:r>
              <a:rPr lang="hu-HU"/>
              <a:t> Az egyik megállóban senki nem szállt le a buszról, de fölszálltak négyen. Most 40 ember utazik a buszon. Hányan voltak a buszon korábban?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51)</a:t>
            </a:r>
            <a:r>
              <a:rPr lang="hu-HU"/>
              <a:t> Budapesttől 7 km-re van egy bolt, amelyben 3 polcon sorakoznak különféle csokik. A Boci csoki 20 Ft-tal többe kerül, mint a Tibi csoki. A Boci csoki ára 200 Ft. Mennyibe kerül a Tibi csoki?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52)</a:t>
            </a:r>
            <a:r>
              <a:rPr lang="hu-HU"/>
              <a:t> Az akváriumban 25 hal úszkál, amelyek között bölcsőszájú halból 3-mal több van, mint páncélosharcsából. Két páncélosharcsa van az akváriumban. Hány bölcsőszájú hal van benne?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/>
          <p:nvPr>
            <p:ph type="title"/>
          </p:nvPr>
        </p:nvSpPr>
        <p:spPr>
          <a:xfrm>
            <a:off x="1331640" y="26064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endParaRPr sz="2400"/>
          </a:p>
        </p:txBody>
      </p:sp>
      <p:sp>
        <p:nvSpPr>
          <p:cNvPr id="350" name="Google Shape;350;p42"/>
          <p:cNvSpPr txBox="1"/>
          <p:nvPr>
            <p:ph idx="1" type="body"/>
          </p:nvPr>
        </p:nvSpPr>
        <p:spPr>
          <a:xfrm>
            <a:off x="611560" y="1844824"/>
            <a:ext cx="806489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Ismét a rajzkészítést állítjuk központba. Önállóan dolgozzanak. Készítsenek olyan rajzot, ami segíti a megoldást. Gyűjtsük össze, hogy milyen típusú rajzok szerencsések a feladathoz.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hu-HU"/>
              <a:t>Csak ezt követően mutatjuk meg a fóliákat.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60648"/>
            <a:ext cx="5269166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2" y="2348880"/>
            <a:ext cx="3876675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5066" y="227199"/>
            <a:ext cx="6408712" cy="376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4005064"/>
            <a:ext cx="7399661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16632"/>
            <a:ext cx="5544616" cy="4683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1" id="368" name="Google Shape;36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4581128"/>
            <a:ext cx="8712968" cy="166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6897" y="4716"/>
            <a:ext cx="4970206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030" y="3212976"/>
            <a:ext cx="7488832" cy="18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5912" y="5229200"/>
            <a:ext cx="5972175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/>
          <p:nvPr>
            <p:ph type="title"/>
          </p:nvPr>
        </p:nvSpPr>
        <p:spPr>
          <a:xfrm>
            <a:off x="1403648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16. tanítási egység</a:t>
            </a:r>
            <a:br>
              <a:rPr lang="hu-HU" sz="2400"/>
            </a:br>
            <a:endParaRPr sz="2400"/>
          </a:p>
        </p:txBody>
      </p:sp>
      <p:sp>
        <p:nvSpPr>
          <p:cNvPr id="381" name="Google Shape;381;p47"/>
          <p:cNvSpPr txBox="1"/>
          <p:nvPr>
            <p:ph idx="1" type="body"/>
          </p:nvPr>
        </p:nvSpPr>
        <p:spPr>
          <a:xfrm>
            <a:off x="467544" y="764704"/>
            <a:ext cx="8352928" cy="597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53)</a:t>
            </a:r>
            <a:r>
              <a:rPr lang="hu-HU"/>
              <a:t> A nagy turistabuszba ötször annyian férnek, mint a kisbuszba. A nagy turistabusz 45 embert tud szállítani. Hányan férnek a kisbuszba?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54)</a:t>
            </a:r>
            <a:r>
              <a:rPr lang="hu-HU"/>
              <a:t> Csilla 15 tábla csokit kapott a születésnapjára, háromszor többet, mint Lali. Hány tábla csokit kapott Lali?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55)</a:t>
            </a:r>
            <a:r>
              <a:rPr lang="hu-HU"/>
              <a:t> Laci feleannyi idő alatt megoldotta a házi feladatot, mint a kisöccse. A kisöccsének 26 percig tartott megoldani a házi feladatot. Mennyi idő kellett Lacinak?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56)</a:t>
            </a:r>
            <a:r>
              <a:rPr lang="hu-HU"/>
              <a:t> Gyuszi fele olyan magas hegyre mászott föl a nyáron, mint Feri. Gyuszi egy 507 méter magas hegyre jutott föl. Milyen magas hegyre mászott föl Feri?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>
            <p:ph type="title"/>
          </p:nvPr>
        </p:nvSpPr>
        <p:spPr>
          <a:xfrm>
            <a:off x="1331640" y="26064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br>
              <a:rPr lang="hu-HU" sz="2400"/>
            </a:br>
            <a:endParaRPr sz="2400"/>
          </a:p>
        </p:txBody>
      </p:sp>
      <p:sp>
        <p:nvSpPr>
          <p:cNvPr id="387" name="Google Shape;387;p48"/>
          <p:cNvSpPr txBox="1"/>
          <p:nvPr>
            <p:ph idx="1" type="body"/>
          </p:nvPr>
        </p:nvSpPr>
        <p:spPr>
          <a:xfrm>
            <a:off x="323528" y="1916832"/>
            <a:ext cx="8424936" cy="45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Ismét a rajzkészítést állítjuk központba. Önállóan dolgozzanak. Készítsenek olyan rajzot, ami segíti a megoldást. Gyűjtsük össze, hogy milyen típusú rajzok szerencsések a feladathoz.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hu-HU"/>
              <a:t>Csak ezt követően mutatjuk meg a fóliákat.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5409" y="332656"/>
            <a:ext cx="5761905" cy="3361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3a" id="393" name="Google Shape;3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64" y="3799535"/>
            <a:ext cx="57912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3b" id="394" name="Google Shape;39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486" y="5013176"/>
            <a:ext cx="5867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1115616" y="62068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2. tanítási egység</a:t>
            </a:r>
            <a:br>
              <a:rPr lang="hu-HU"/>
            </a:br>
            <a:endParaRPr/>
          </a:p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611560" y="1412776"/>
            <a:ext cx="7992888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3)</a:t>
            </a:r>
            <a:r>
              <a:rPr lang="hu-HU"/>
              <a:t> A postás egy lakótelepi házban 8 ajánlott levelet vitt, amit személyesen kellett átadnia, 14 lakásba pedig pénzt. Hány lakásba kellett becsengetnie? 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4)</a:t>
            </a:r>
            <a:r>
              <a:rPr lang="hu-HU"/>
              <a:t> Anna és Gyöngyi margarétát szedett anyák napjára. Ketten együtt 20 szálat szedtek. Gyöngyi többet, mint Anna. Mennyit szedhettek külön-külön?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548680"/>
            <a:ext cx="4620653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4" id="400" name="Google Shape;40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672" y="4293096"/>
            <a:ext cx="57531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986" y="731838"/>
            <a:ext cx="4414827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5" id="406" name="Google Shape;40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1" y="4365104"/>
            <a:ext cx="7751277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3903" y="381344"/>
            <a:ext cx="5876191" cy="275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5111" y="2996952"/>
            <a:ext cx="3533775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3"/>
          <p:cNvSpPr txBox="1"/>
          <p:nvPr>
            <p:ph type="title"/>
          </p:nvPr>
        </p:nvSpPr>
        <p:spPr>
          <a:xfrm>
            <a:off x="1259632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17. tanítási egység</a:t>
            </a:r>
            <a:br>
              <a:rPr lang="hu-HU" sz="2400"/>
            </a:br>
            <a:endParaRPr sz="2400"/>
          </a:p>
        </p:txBody>
      </p:sp>
      <p:sp>
        <p:nvSpPr>
          <p:cNvPr id="418" name="Google Shape;418;p53"/>
          <p:cNvSpPr txBox="1"/>
          <p:nvPr>
            <p:ph idx="1" type="body"/>
          </p:nvPr>
        </p:nvSpPr>
        <p:spPr>
          <a:xfrm>
            <a:off x="107504" y="764704"/>
            <a:ext cx="8784976" cy="597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57)</a:t>
            </a:r>
            <a:r>
              <a:rPr lang="hu-HU"/>
              <a:t> Jóskának 70-nel több üveggolyója van, mint Timinek. Timinek 150 üveggolyója van. Hány üveggolyója van Jóskának?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58)</a:t>
            </a:r>
            <a:r>
              <a:rPr lang="hu-HU"/>
              <a:t> 150 pokémonos matricám közül elvesztettem 70-et. Hány pokémonos matricám van most?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59)</a:t>
            </a:r>
            <a:r>
              <a:rPr lang="hu-HU"/>
              <a:t> Ha 70-nel több játék katonám lenne, akkor 150 lenne. Hány játék katonám van?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60)</a:t>
            </a:r>
            <a:r>
              <a:rPr lang="hu-HU"/>
              <a:t> A matematika versenyen 150 perc jut a feladatok megoldására. Még 70 percem van hátra. Hány perce dolgozom?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61)</a:t>
            </a:r>
            <a:r>
              <a:rPr lang="hu-HU"/>
              <a:t> Találjatok ki olyan feladatot, amelyben a 70 és a 150 számok szerepelnek, és ami összeadással vagy kivonással oldható meg!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4"/>
          <p:cNvSpPr txBox="1"/>
          <p:nvPr>
            <p:ph type="title"/>
          </p:nvPr>
        </p:nvSpPr>
        <p:spPr>
          <a:xfrm>
            <a:off x="971600" y="260648"/>
            <a:ext cx="7632848" cy="108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br>
              <a:rPr lang="hu-HU" sz="2400"/>
            </a:br>
            <a:endParaRPr sz="2400"/>
          </a:p>
        </p:txBody>
      </p:sp>
      <p:sp>
        <p:nvSpPr>
          <p:cNvPr id="424" name="Google Shape;424;p54"/>
          <p:cNvSpPr txBox="1"/>
          <p:nvPr>
            <p:ph idx="1" type="body"/>
          </p:nvPr>
        </p:nvSpPr>
        <p:spPr>
          <a:xfrm>
            <a:off x="539552" y="1988840"/>
            <a:ext cx="8064896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Önállóan dolgozzanak. Készítsenek olyan rajzot, ami segíti a megoldást. Gyűjtsük össze, hogy milyen típusú rajzok szerencsések a feladathoz.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Csak ezt követően mutatjuk meg a fóliákat.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100" y="344725"/>
            <a:ext cx="6399720" cy="207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64" y="2420888"/>
            <a:ext cx="556260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9" id="431" name="Google Shape;431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6" y="4866608"/>
            <a:ext cx="6912768" cy="175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6"/>
          <p:cNvSpPr txBox="1"/>
          <p:nvPr>
            <p:ph type="title"/>
          </p:nvPr>
        </p:nvSpPr>
        <p:spPr>
          <a:xfrm>
            <a:off x="1331640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18. tanítási egység</a:t>
            </a:r>
            <a:br>
              <a:rPr lang="hu-HU"/>
            </a:br>
            <a:endParaRPr/>
          </a:p>
        </p:txBody>
      </p:sp>
      <p:sp>
        <p:nvSpPr>
          <p:cNvPr id="437" name="Google Shape;437;p56"/>
          <p:cNvSpPr txBox="1"/>
          <p:nvPr>
            <p:ph idx="1" type="body"/>
          </p:nvPr>
        </p:nvSpPr>
        <p:spPr>
          <a:xfrm>
            <a:off x="467544" y="980728"/>
            <a:ext cx="8208912" cy="547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62)</a:t>
            </a:r>
            <a:r>
              <a:rPr lang="hu-HU"/>
              <a:t> Egy kisbusz a sofőrt és még 8 utast tud szállítani. A focicsapat 28 szurkolóját hány autóbusz tudja elszállítani?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63)</a:t>
            </a:r>
            <a:r>
              <a:rPr lang="hu-HU"/>
              <a:t> 28 liter levest készítettek az iskolai konyhán, amit 8 egyforma edénybe öntöttek bele, és mindegyik edénybe ugyanannyi leves került. Hány liter leves került egy edénybe?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64)</a:t>
            </a:r>
            <a:r>
              <a:rPr lang="hu-HU"/>
              <a:t> Egy kézilabdacsapat 7 játékosból áll. 30 gyerek hány kézilabdacsapatot tud alakítani?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65)</a:t>
            </a:r>
            <a:r>
              <a:rPr lang="hu-HU"/>
              <a:t> 38 virághagymát vett Zsuzsi anyukája. A virághagymákat úgy ülteti a kertbe, hogy minden sorba 8 kerüljön. Hány virághagymát nem fog így a kertbe ültetni?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7"/>
          <p:cNvSpPr txBox="1"/>
          <p:nvPr>
            <p:ph type="title"/>
          </p:nvPr>
        </p:nvSpPr>
        <p:spPr>
          <a:xfrm>
            <a:off x="1259632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br>
              <a:rPr lang="hu-HU"/>
            </a:br>
            <a:endParaRPr/>
          </a:p>
        </p:txBody>
      </p:sp>
      <p:sp>
        <p:nvSpPr>
          <p:cNvPr id="443" name="Google Shape;443;p57"/>
          <p:cNvSpPr txBox="1"/>
          <p:nvPr>
            <p:ph idx="1" type="body"/>
          </p:nvPr>
        </p:nvSpPr>
        <p:spPr>
          <a:xfrm>
            <a:off x="539552" y="1844824"/>
            <a:ext cx="8280920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Mindegyik feladatban osztást végzünk, de a feladat végeredményét a valóságos dolgok figyelembevételével kapjuk. 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Önállóan dolgozzanak. Készítsenek olyan rajzot, ami segíti a megoldást. Gyűjtsük össze, hogy milyen típusú rajzok szerencsések a feladathoz.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Csak ezt követően mutatjuk meg a fóliákat.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62) Felvetődhet a kérdés: És ha valamelyik szurkoló sofőr?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116632"/>
            <a:ext cx="4885715" cy="2085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3" id="449" name="Google Shape;44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2420888"/>
            <a:ext cx="5736637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1971" y="1550309"/>
            <a:ext cx="4942857" cy="1838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5" id="455" name="Google Shape;45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5932" y="3933056"/>
            <a:ext cx="3753609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1115616" y="62068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2. tanítási egység</a:t>
            </a:r>
            <a:br>
              <a:rPr lang="hu-HU"/>
            </a:br>
            <a:endParaRPr/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611560" y="1412776"/>
            <a:ext cx="7992888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3)</a:t>
            </a:r>
            <a:r>
              <a:rPr lang="hu-HU"/>
              <a:t> A postás egy lakótelepi házban 8 ajánlott levelet vitt, amit személyesen kellett átadnia, 14 lakásba pedig pénzt. Hány lakásba kellett becsengetnie? 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4)</a:t>
            </a:r>
            <a:r>
              <a:rPr lang="hu-HU"/>
              <a:t> Anna és Gyöngyi margarétát szedett anyák napjára. Ketten együtt 20 szálat szedtek. Gyöngyi többet, mint Anna. Mennyit szedhettek külön-külön?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0"/>
          <p:cNvSpPr txBox="1"/>
          <p:nvPr>
            <p:ph type="title"/>
          </p:nvPr>
        </p:nvSpPr>
        <p:spPr>
          <a:xfrm>
            <a:off x="1115616" y="260648"/>
            <a:ext cx="6984776" cy="1296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19. tanítási egység</a:t>
            </a:r>
            <a:br>
              <a:rPr lang="hu-HU" sz="2400"/>
            </a:br>
            <a:endParaRPr sz="2400"/>
          </a:p>
        </p:txBody>
      </p:sp>
      <p:sp>
        <p:nvSpPr>
          <p:cNvPr id="461" name="Google Shape;461;p60"/>
          <p:cNvSpPr txBox="1"/>
          <p:nvPr>
            <p:ph idx="1" type="body"/>
          </p:nvPr>
        </p:nvSpPr>
        <p:spPr>
          <a:xfrm>
            <a:off x="251520" y="908720"/>
            <a:ext cx="8712968" cy="576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66)</a:t>
            </a:r>
            <a:r>
              <a:rPr lang="hu-HU"/>
              <a:t> Tavaly 5 zebra volt az állatkertben, az idén hoztak még négyet. Ha jövőre is hoznak még négyet, akkor hány zebra lesz az állatkertben?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67)</a:t>
            </a:r>
            <a:r>
              <a:rPr lang="hu-HU"/>
              <a:t> Nagymama 15 palacsintát sütött. Az unokák megettek kilencet. A nagymama ezután sütött még hármat. Hány palacsinta maradt?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68)</a:t>
            </a:r>
            <a:r>
              <a:rPr lang="hu-HU"/>
              <a:t> Reggel 1450 Ft-om volt. Délelőtt elköltöttem 230 Ft-ot, délután pedig még 100 Ft-ot. Mennyi pénzem maradt estére?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69)</a:t>
            </a:r>
            <a:r>
              <a:rPr lang="hu-HU"/>
              <a:t> Viki 12 hógolyót gyúrt, Tomi pedig kilencet. A célbadobáshoz 15 hógolyót dobtak el. Mennyi hógolyójuk maradt?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1"/>
          <p:cNvSpPr txBox="1"/>
          <p:nvPr>
            <p:ph type="title"/>
          </p:nvPr>
        </p:nvSpPr>
        <p:spPr>
          <a:xfrm>
            <a:off x="1187624" y="26064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endParaRPr sz="2400"/>
          </a:p>
        </p:txBody>
      </p:sp>
      <p:sp>
        <p:nvSpPr>
          <p:cNvPr id="467" name="Google Shape;467;p61"/>
          <p:cNvSpPr txBox="1"/>
          <p:nvPr>
            <p:ph idx="1" type="body"/>
          </p:nvPr>
        </p:nvSpPr>
        <p:spPr>
          <a:xfrm>
            <a:off x="539552" y="2492896"/>
            <a:ext cx="8136904" cy="3888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Önállóan dolgozzanak. Készítsenek olyan rajzot, ami segíti a megoldást. Gyűjtsük össze, hogy milyen típusú rajzok szerencsések a feladathoz.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2"/>
          <p:cNvSpPr txBox="1"/>
          <p:nvPr>
            <p:ph type="title"/>
          </p:nvPr>
        </p:nvSpPr>
        <p:spPr>
          <a:xfrm>
            <a:off x="1403648" y="26064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hu-HU" sz="2400"/>
              <a:t>20. tanítási egység</a:t>
            </a:r>
            <a:br>
              <a:rPr lang="hu-HU"/>
            </a:br>
            <a:endParaRPr/>
          </a:p>
        </p:txBody>
      </p:sp>
      <p:sp>
        <p:nvSpPr>
          <p:cNvPr id="473" name="Google Shape;473;p62"/>
          <p:cNvSpPr txBox="1"/>
          <p:nvPr>
            <p:ph idx="1" type="body"/>
          </p:nvPr>
        </p:nvSpPr>
        <p:spPr>
          <a:xfrm>
            <a:off x="539552" y="1340768"/>
            <a:ext cx="828092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Feladatok: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70)</a:t>
            </a:r>
            <a:r>
              <a:rPr lang="hu-HU"/>
              <a:t> Zoli 133 cm magas, 10 cm-rel alacsonyabb, mint Kinga. Ha Kinga 3 cm-rel magasabb lenne, akkor ugyanolyan magas lenne, mint Sanyi. Hány cm magas Sanyi?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71)</a:t>
            </a:r>
            <a:r>
              <a:rPr lang="hu-HU"/>
              <a:t> Délelőtt 15 oldallal többet olvastam el a könyvből, mint délután, de 10 oldallal kevesebbet, mint tegnap. Mennyit olvastam tegnap óta, ha délután 10 oldalt olvastam?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72)</a:t>
            </a:r>
            <a:r>
              <a:rPr lang="hu-HU"/>
              <a:t> A polcomon három sorban vannak a könyvek. Az alsó soron tízzel több könyv van, mint a felsőn, a középsőn pedig néggyel kevesebb, mint az alsón. A felső polcon csak egy könyv van.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73)</a:t>
            </a:r>
            <a:r>
              <a:rPr lang="hu-HU"/>
              <a:t> A távolugróverseny győztese 12 cm-rel messzebbre ugrott, mint a második helyezett, aki 3 cm-rel előzte meg a harmadik helyezettet. A harmadik helyezett eredménye 300 cm volt.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3"/>
          <p:cNvSpPr txBox="1"/>
          <p:nvPr>
            <p:ph type="title"/>
          </p:nvPr>
        </p:nvSpPr>
        <p:spPr>
          <a:xfrm>
            <a:off x="1403648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endParaRPr sz="2400"/>
          </a:p>
        </p:txBody>
      </p:sp>
      <p:sp>
        <p:nvSpPr>
          <p:cNvPr id="479" name="Google Shape;479;p63"/>
          <p:cNvSpPr txBox="1"/>
          <p:nvPr>
            <p:ph idx="1" type="body"/>
          </p:nvPr>
        </p:nvSpPr>
        <p:spPr>
          <a:xfrm>
            <a:off x="467544" y="2276872"/>
            <a:ext cx="8136904" cy="396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Önállóan dolgozzanak. Készítsenek olyan rajzot, ami segíti a megoldást. Gyűjtsük össze, hogy milyen típusú rajzok szerencsések a feladathoz.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4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20040" rtl="0" algn="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t/>
            </a:r>
            <a:endParaRPr/>
          </a:p>
        </p:txBody>
      </p:sp>
      <p:sp>
        <p:nvSpPr>
          <p:cNvPr id="485" name="Google Shape;485;p64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1475656" y="62068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i="1" lang="hu-HU" sz="2400"/>
              <a:t>A tanári segítségnyújtás és magyarázat elemei:</a:t>
            </a:r>
            <a:endParaRPr sz="2400"/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539552" y="1772816"/>
            <a:ext cx="8208912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1610" lvl="0" marL="228600" rtl="0" algn="l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3) Egyéni munkában gondolkodnak a feladaton. (Várhatóan 22 lesz a megoldásuk) Eljátsszák a történetet: Egy postás 8 „levelet” és 14 játékpénzt kap. A játék során kézbesíti a küldeményeket.  Egy következő postás feladata, hogy másképp kézbesítse. Tanári magyarázat:: Több lehetséges megoldás van. (egy ember nem biztos, hogy csak egyféle küldeményt kap.) Ezután jöhet a szélső esetek megkeresése: Legkevesebb vagy legtöbb lakás.</a:t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hu-HU"/>
              <a:t>4) Néhány rendszertelenül előállított megoldás meghallgatása után a táblán kétféle modellt rajzol. 1: 20 szál margarétát rajzol egymás mellé. Vonalakkal választja két részre. 2: Kétsoros táblázat , amit közösen töltenek ki. Táblakép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1115616" y="404664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ctr">
              <a:spcBef>
                <a:spcPts val="0"/>
              </a:spcBef>
              <a:spcAft>
                <a:spcPts val="0"/>
              </a:spcAft>
              <a:buSzPts val="2816"/>
              <a:buNone/>
            </a:pPr>
            <a:r>
              <a:rPr lang="hu-HU" sz="2200">
                <a:solidFill>
                  <a:srgbClr val="3F3F3F"/>
                </a:solidFill>
              </a:rPr>
              <a:t>3. tanítási egység</a:t>
            </a:r>
            <a:br>
              <a:rPr lang="hu-HU"/>
            </a:br>
            <a:endParaRPr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1043608" y="1268760"/>
            <a:ext cx="6400800" cy="4770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Feladat:</a:t>
            </a:r>
            <a:endParaRPr/>
          </a:p>
          <a:p>
            <a:pPr indent="0" lvl="0" marL="4572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  <a:p>
            <a:pPr indent="-181610" lvl="0" marL="228600" rtl="0" algn="l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b="1" lang="hu-HU"/>
              <a:t>5)</a:t>
            </a:r>
            <a:r>
              <a:rPr lang="hu-HU"/>
              <a:t> A cukrászdában francia krémes, linzer és kókuszgolyó kapható. Három süteményt szeretnék hazavinni. Hányféleképpen választhatok?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1187624" y="476672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i="1" lang="hu-HU" sz="2000"/>
              <a:t>A tanári segítségnyújtás és magyarázat elemei:</a:t>
            </a:r>
            <a:br>
              <a:rPr lang="hu-HU" sz="2000"/>
            </a:br>
            <a:endParaRPr sz="2000"/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611560" y="1916832"/>
            <a:ext cx="8136904" cy="432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hu-HU"/>
              <a:t>5) Rögzítjük, hogy lehet akár mind a három sütemény egyforma. A fólián kétféle rajz szerepel. Részletes és lényegi. Hamar látjuk, hogy a részletes rajzok befejezése túlságosan időigényes. Az összes esetet a sematikus rajzokkal oldjuk meg: FFF, FFK, FFL, FKL, FLL, FKK, LLL, KKK, LLK, LKK. A felírás sorrendje többféle logikát követhet. A gyerek indokolják a megoldásukat. (Honnan tudod, hogy mindet megtaláltad, és nem írtál le valamit többször?) 2. sz. fólia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urbulencia">
  <a:themeElements>
    <a:clrScheme name="Turbulencia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2018-03-09T17:28:27Z</dcterms:created>
  <dc:creator>alma1</dc:creator>
</cp:coreProperties>
</file>